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9" r:id="rId3"/>
    <p:sldId id="261" r:id="rId4"/>
    <p:sldId id="258" r:id="rId5"/>
    <p:sldId id="263" r:id="rId6"/>
    <p:sldId id="271" r:id="rId7"/>
    <p:sldId id="276" r:id="rId8"/>
    <p:sldId id="269" r:id="rId9"/>
    <p:sldId id="260" r:id="rId10"/>
    <p:sldId id="275" r:id="rId11"/>
    <p:sldId id="277" r:id="rId12"/>
    <p:sldId id="278" r:id="rId13"/>
    <p:sldId id="279" r:id="rId14"/>
    <p:sldId id="280" r:id="rId15"/>
    <p:sldId id="281" r:id="rId16"/>
    <p:sldId id="282" r:id="rId17"/>
    <p:sldId id="283" r:id="rId18"/>
    <p:sldId id="264" r:id="rId19"/>
    <p:sldId id="267" r:id="rId20"/>
    <p:sldId id="284" r:id="rId21"/>
    <p:sldId id="285" r:id="rId22"/>
    <p:sldId id="286" r:id="rId23"/>
    <p:sldId id="265" r:id="rId24"/>
    <p:sldId id="268" r:id="rId25"/>
    <p:sldId id="287" r:id="rId26"/>
    <p:sldId id="288" r:id="rId27"/>
    <p:sldId id="26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2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25D75C-D99A-41E1-9CA0-B4D59AD02A5F}" type="datetimeFigureOut">
              <a:rPr lang="en-AU" smtClean="0"/>
              <a:pPr/>
              <a:t>24/07/2012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69DF4-91B1-4894-B076-30BA94EC7EA9}" type="slidenum">
              <a:rPr lang="en-AU" smtClean="0"/>
              <a:pPr/>
              <a:t>‹#›</a:t>
            </a:fld>
            <a:endParaRPr lang="en-AU"/>
          </a:p>
        </p:txBody>
      </p:sp>
    </p:spTree>
    <p:extLst>
      <p:ext uri="{BB962C8B-B14F-4D97-AF65-F5344CB8AC3E}">
        <p14:creationId xmlns:p14="http://schemas.microsoft.com/office/powerpoint/2010/main" val="1956651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In this case the father’s 2 children and an older child have alleged sexual abuse. The younger child is found to have a torn anus. The mother has alleged violence by the father.  Both parents have admitted using speed. </a:t>
            </a:r>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C61892B8-E1E5-4D99-AA70-6145A5790176}" type="slidenum">
              <a:rPr lang="en-AU" smtClean="0">
                <a:latin typeface="Calibri" pitchFamily="34" charset="0"/>
              </a:rPr>
              <a:pPr fontAlgn="base">
                <a:spcBef>
                  <a:spcPct val="0"/>
                </a:spcBef>
                <a:spcAft>
                  <a:spcPct val="0"/>
                </a:spcAft>
                <a:defRPr/>
              </a:pPr>
              <a:t>10</a:t>
            </a:fld>
            <a:endParaRPr lang="en-AU"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dirty="0" smtClean="0"/>
              <a:t>Past child protection reports referred to the mother has having </a:t>
            </a:r>
            <a:r>
              <a:rPr lang="en-AU" i="1" dirty="0" smtClean="0"/>
              <a:t>numerous mental health diagnoses, including Schizophrenia and Bipolar disorder, and also referred to her drug use in 2005 and 2007.  </a:t>
            </a:r>
            <a:r>
              <a:rPr lang="en-AU" dirty="0" smtClean="0"/>
              <a:t>Given that child protection staff are normally social workers it is unclear who has made these diagnoses, or whether they rest on the observations of social workers. The mother admitted to being treated for depression and anxiety and taking an overdose.  Her belief in her children’s allegations is presented as evidence of her delusions.</a:t>
            </a:r>
          </a:p>
          <a:p>
            <a:pPr eaLnBrk="1" hangingPunct="1">
              <a:spcBef>
                <a:spcPct val="0"/>
              </a:spcBef>
            </a:pPr>
            <a:endParaRPr lang="en-AU"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0EA89BF2-3009-454C-A9C1-8C0B4C18C466}" type="slidenum">
              <a:rPr lang="en-AU" smtClean="0">
                <a:latin typeface="Calibri" pitchFamily="34" charset="0"/>
              </a:rPr>
              <a:pPr fontAlgn="base">
                <a:spcBef>
                  <a:spcPct val="0"/>
                </a:spcBef>
                <a:spcAft>
                  <a:spcPct val="0"/>
                </a:spcAft>
                <a:defRPr/>
              </a:pPr>
              <a:t>11</a:t>
            </a:fld>
            <a:endParaRPr lang="en-AU"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The father denies assaulting the children and the mother. He has not been assessed with regard to his parenting capacity. He reinforces the mother is passing ‘delusional’ thoughts to the children and despite not having had a primary care role with  the children, and the children not wanting to be around him unsupervised, the court removes the children from the mother’s care, forbids her from any contact.  </a:t>
            </a:r>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D6BCA3B0-1DC2-4D43-BCEF-BDC9862601A1}" type="slidenum">
              <a:rPr lang="en-AU" smtClean="0">
                <a:latin typeface="Calibri" pitchFamily="34" charset="0"/>
              </a:rPr>
              <a:pPr fontAlgn="base">
                <a:spcBef>
                  <a:spcPct val="0"/>
                </a:spcBef>
                <a:spcAft>
                  <a:spcPct val="0"/>
                </a:spcAft>
                <a:defRPr/>
              </a:pPr>
              <a:t>13</a:t>
            </a:fld>
            <a:endParaRPr lang="en-AU"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The pattern of dismissing abuse allegations, blaming the mother and removing the child from her care continues in this case. The child’s disclosure of sexual abuse are explained away as being coached by the mother based on the mother’s sexual abuse as a child.</a:t>
            </a:r>
          </a:p>
          <a:p>
            <a:pPr eaLnBrk="1" hangingPunct="1">
              <a:spcBef>
                <a:spcPct val="0"/>
              </a:spcBef>
            </a:pPr>
            <a:r>
              <a:rPr lang="en-AU" smtClean="0"/>
              <a:t>Despite evidence that the father has broken the mother’s ribs – which he saw as playful and she saw as violent – the judge assesses the father as being ‘decent’.  </a:t>
            </a:r>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0AF07FE0-1809-41CE-B148-D7B7C69657C6}" type="slidenum">
              <a:rPr lang="en-AU" smtClean="0">
                <a:latin typeface="Calibri" pitchFamily="34" charset="0"/>
              </a:rPr>
              <a:pPr fontAlgn="base">
                <a:spcBef>
                  <a:spcPct val="0"/>
                </a:spcBef>
                <a:spcAft>
                  <a:spcPct val="0"/>
                </a:spcAft>
                <a:defRPr/>
              </a:pPr>
              <a:t>14</a:t>
            </a:fld>
            <a:endParaRPr lang="en-AU"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AU" smtClean="0"/>
              <a:t>The mother is condemned by the family report writer as being ‘enmeshed’, ‘over-protective’ and ‘smothering’  the child.</a:t>
            </a:r>
          </a:p>
          <a:p>
            <a:pPr eaLnBrk="1" hangingPunct="1">
              <a:spcBef>
                <a:spcPct val="0"/>
              </a:spcBef>
            </a:pPr>
            <a:r>
              <a:rPr lang="en-AU" smtClean="0"/>
              <a:t>The judge agrees that the father has disciplined the child in a manner that would be child abuse, but excuses this because the father says the mother was ‘difficult and frustrating’ and he doesn’t see why past physical abuse would recur – presumably because the father no longer has to contend with the ‘difficult and frustrating’ mother who, by inference, caused his past violence towards the child.  </a:t>
            </a:r>
          </a:p>
          <a:p>
            <a:pPr eaLnBrk="1" hangingPunct="1">
              <a:spcBef>
                <a:spcPct val="0"/>
              </a:spcBef>
            </a:pPr>
            <a:r>
              <a:rPr lang="en-AU" smtClean="0"/>
              <a:t>The mother is also condemned because the judge does not believe that she will believe him telling her that the abuse allegations are wrong.  Her ‘enmeshment’ with the child is given as the reason she would not promote a relationship between the child and his father.  Once again the child is removed from the mother’s care.</a:t>
            </a:r>
          </a:p>
        </p:txBody>
      </p:sp>
      <p:sp>
        <p:nvSpPr>
          <p:cNvPr id="471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pPr fontAlgn="base">
              <a:spcBef>
                <a:spcPct val="0"/>
              </a:spcBef>
              <a:spcAft>
                <a:spcPct val="0"/>
              </a:spcAft>
              <a:defRPr/>
            </a:pPr>
            <a:fld id="{BAEF173B-670E-46FA-80B3-DAF88AB44D56}" type="slidenum">
              <a:rPr lang="en-AU" smtClean="0">
                <a:latin typeface="Calibri" pitchFamily="34" charset="0"/>
              </a:rPr>
              <a:pPr fontAlgn="base">
                <a:spcBef>
                  <a:spcPct val="0"/>
                </a:spcBef>
                <a:spcAft>
                  <a:spcPct val="0"/>
                </a:spcAft>
                <a:defRPr/>
              </a:pPr>
              <a:t>17</a:t>
            </a:fld>
            <a:endParaRPr lang="en-AU"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AU" dirty="0" smtClean="0"/>
          </a:p>
        </p:txBody>
      </p:sp>
      <p:sp>
        <p:nvSpPr>
          <p:cNvPr id="4" name="Slide Number Placeholder 3"/>
          <p:cNvSpPr>
            <a:spLocks noGrp="1"/>
          </p:cNvSpPr>
          <p:nvPr>
            <p:ph type="sldNum" sz="quarter" idx="5"/>
          </p:nvPr>
        </p:nvSpPr>
        <p:spPr/>
        <p:txBody>
          <a:bodyPr/>
          <a:lstStyle/>
          <a:p>
            <a:pPr>
              <a:defRPr/>
            </a:pPr>
            <a:fld id="{9911BF85-E694-4B0A-95B1-CF47EDC84A0A}" type="slidenum">
              <a:rPr lang="en-AU" smtClean="0"/>
              <a:pPr>
                <a:defRPr/>
              </a:pPr>
              <a:t>19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2015926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199290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42370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150737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265406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55014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3165204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2445268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187183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320299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3B087C-3CCD-4078-94D4-B2406097B682}" type="datetimeFigureOut">
              <a:rPr lang="en-AU" smtClean="0"/>
              <a:pPr/>
              <a:t>24/07/2012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6061505-01EC-41BE-BA61-75BAA2716933}" type="slidenum">
              <a:rPr lang="en-AU" smtClean="0"/>
              <a:pPr/>
              <a:t>‹#›</a:t>
            </a:fld>
            <a:endParaRPr lang="en-AU"/>
          </a:p>
        </p:txBody>
      </p:sp>
    </p:spTree>
    <p:extLst>
      <p:ext uri="{BB962C8B-B14F-4D97-AF65-F5344CB8AC3E}">
        <p14:creationId xmlns:p14="http://schemas.microsoft.com/office/powerpoint/2010/main" val="238516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B087C-3CCD-4078-94D4-B2406097B682}" type="datetimeFigureOut">
              <a:rPr lang="en-AU" smtClean="0"/>
              <a:pPr/>
              <a:t>24/07/2012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61505-01EC-41BE-BA61-75BAA2716933}" type="slidenum">
              <a:rPr lang="en-AU" smtClean="0"/>
              <a:pPr/>
              <a:t>‹#›</a:t>
            </a:fld>
            <a:endParaRPr lang="en-AU"/>
          </a:p>
        </p:txBody>
      </p:sp>
    </p:spTree>
    <p:extLst>
      <p:ext uri="{BB962C8B-B14F-4D97-AF65-F5344CB8AC3E}">
        <p14:creationId xmlns:p14="http://schemas.microsoft.com/office/powerpoint/2010/main" val="2990596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ustlii.edu.au/cgi-bin/sinodisp/au/cases/cth/FamCA/2007/795.html?stem=0&amp;synonyms=0&amp;query=child%20protection" TargetMode="External"/><Relationship Id="rId2" Type="http://schemas.openxmlformats.org/officeDocument/2006/relationships/hyperlink" Target="http://www.austlii.edu.au/au/cases/cth/FamCA/2007/795.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bs.gov.au/ausstats/abs@.nsf/mf/4824.0.55.0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Flawed Family Law: Failing Sexually Abused Children</a:t>
            </a:r>
            <a:endParaRPr lang="en-AU" dirty="0"/>
          </a:p>
        </p:txBody>
      </p:sp>
      <p:sp>
        <p:nvSpPr>
          <p:cNvPr id="3" name="Subtitle 2"/>
          <p:cNvSpPr>
            <a:spLocks noGrp="1"/>
          </p:cNvSpPr>
          <p:nvPr>
            <p:ph type="subTitle" idx="1"/>
          </p:nvPr>
        </p:nvSpPr>
        <p:spPr/>
        <p:txBody>
          <a:bodyPr>
            <a:normAutofit fontScale="92500" lnSpcReduction="20000"/>
          </a:bodyPr>
          <a:lstStyle/>
          <a:p>
            <a:r>
              <a:rPr lang="en-AU" dirty="0" smtClean="0"/>
              <a:t>Dr Elspeth McInnes AM, </a:t>
            </a:r>
            <a:r>
              <a:rPr lang="en-AU" dirty="0" err="1" smtClean="0"/>
              <a:t>Em</a:t>
            </a:r>
            <a:r>
              <a:rPr lang="en-AU" dirty="0" smtClean="0"/>
              <a:t>. </a:t>
            </a:r>
            <a:r>
              <a:rPr lang="en-AU" dirty="0" err="1" smtClean="0"/>
              <a:t>Prof.</a:t>
            </a:r>
            <a:r>
              <a:rPr lang="en-AU" dirty="0" smtClean="0"/>
              <a:t> Freda Briggs AO University of South Australia &amp; Charles Pragnell </a:t>
            </a:r>
          </a:p>
          <a:p>
            <a:r>
              <a:rPr lang="en-AU" dirty="0" smtClean="0"/>
              <a:t>AIFS 2012 July</a:t>
            </a:r>
            <a:endParaRPr lang="en-AU" dirty="0"/>
          </a:p>
        </p:txBody>
      </p:sp>
    </p:spTree>
    <p:extLst>
      <p:ext uri="{BB962C8B-B14F-4D97-AF65-F5344CB8AC3E}">
        <p14:creationId xmlns:p14="http://schemas.microsoft.com/office/powerpoint/2010/main" val="3445257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AU" sz="3100" b="1" dirty="0" err="1" smtClean="0">
                <a:solidFill>
                  <a:schemeClr val="tx2">
                    <a:satMod val="200000"/>
                  </a:schemeClr>
                </a:solidFill>
              </a:rPr>
              <a:t>Morcombe</a:t>
            </a:r>
            <a:r>
              <a:rPr lang="en-AU" sz="3100" b="1" dirty="0" smtClean="0">
                <a:solidFill>
                  <a:schemeClr val="tx2">
                    <a:satMod val="200000"/>
                  </a:schemeClr>
                </a:solidFill>
              </a:rPr>
              <a:t> &amp; Preston </a:t>
            </a:r>
            <a:r>
              <a:rPr lang="en-AU" sz="3100" b="1" dirty="0" err="1" smtClean="0">
                <a:solidFill>
                  <a:schemeClr val="tx2">
                    <a:satMod val="200000"/>
                  </a:schemeClr>
                </a:solidFill>
              </a:rPr>
              <a:t>FamCA</a:t>
            </a:r>
            <a:r>
              <a:rPr lang="en-AU" sz="3100" b="1" dirty="0" smtClean="0">
                <a:solidFill>
                  <a:schemeClr val="tx2">
                    <a:satMod val="200000"/>
                  </a:schemeClr>
                </a:solidFill>
              </a:rPr>
              <a:t> 165 (5 March 2010) </a:t>
            </a:r>
            <a:r>
              <a:rPr lang="en-AU" b="1" dirty="0" smtClean="0">
                <a:solidFill>
                  <a:schemeClr val="tx2">
                    <a:satMod val="200000"/>
                  </a:schemeClr>
                </a:solidFill>
              </a:rPr>
              <a:t/>
            </a:r>
            <a:br>
              <a:rPr lang="en-AU" b="1" dirty="0" smtClean="0">
                <a:solidFill>
                  <a:schemeClr val="tx2">
                    <a:satMod val="200000"/>
                  </a:schemeClr>
                </a:solidFill>
              </a:rPr>
            </a:br>
            <a:r>
              <a:rPr lang="en-AU" sz="2200" b="1" dirty="0">
                <a:solidFill>
                  <a:schemeClr val="tx2">
                    <a:satMod val="200000"/>
                  </a:schemeClr>
                </a:solidFill>
              </a:rPr>
              <a:t>http://www.austlii.edu.au/au/cases/cth/FamCA/2010/165.html</a:t>
            </a:r>
            <a:endParaRPr lang="en-AU" sz="2200" dirty="0">
              <a:solidFill>
                <a:schemeClr val="tx2">
                  <a:satMod val="200000"/>
                </a:schemeClr>
              </a:solidFill>
            </a:endParaRPr>
          </a:p>
        </p:txBody>
      </p:sp>
      <p:sp>
        <p:nvSpPr>
          <p:cNvPr id="25603" name="Content Placeholder 2"/>
          <p:cNvSpPr>
            <a:spLocks noGrp="1"/>
          </p:cNvSpPr>
          <p:nvPr>
            <p:ph idx="1"/>
          </p:nvPr>
        </p:nvSpPr>
        <p:spPr/>
        <p:txBody>
          <a:bodyPr/>
          <a:lstStyle/>
          <a:p>
            <a:pPr eaLnBrk="1" hangingPunct="1"/>
            <a:r>
              <a:rPr lang="en-AU" sz="1600" dirty="0" smtClean="0"/>
              <a:t>Two children, 9 and 10, and a child of the mother’s previous relationship have alleged the father has sexually abused them . The mother has alleged she has seen the father in bed with the children. She has also alleged the father &amp; his mother have assaulted her. The father has denied this. Both parents admitted using speed.</a:t>
            </a:r>
          </a:p>
          <a:p>
            <a:pPr eaLnBrk="1" hangingPunct="1"/>
            <a:r>
              <a:rPr lang="en-AU" sz="1600" dirty="0" smtClean="0"/>
              <a:t>Child protection reports detailed the children’s allegations and the younger child’s anal scarring and then concluded in identical terms:</a:t>
            </a:r>
          </a:p>
          <a:p>
            <a:pPr eaLnBrk="1" hangingPunct="1"/>
            <a:r>
              <a:rPr lang="en-AU" sz="1600" i="1" dirty="0" smtClean="0"/>
              <a:t>Par 119 Possible explanations for A’s disclosures of genital touching by her father could include that she was describing actual events that she had witnesses and/or experienced, or that she was influenced directly or inadvertently to provide the information. ..A’s initial and subsequent disclosures may have been the result of inadvertent suggestive questioning by her mother and sister.</a:t>
            </a:r>
          </a:p>
          <a:p>
            <a:pPr eaLnBrk="1" hangingPunct="1"/>
            <a:r>
              <a:rPr lang="en-AU" sz="1600" i="1" dirty="0" smtClean="0"/>
              <a:t>Possible explanations for [C’s] disclosures of genital touching by his father could include that he was describing actual events that he had witnessed and/or experienced, or that he was influenced directly or inadvertently to provide the information</a:t>
            </a:r>
            <a:r>
              <a:rPr lang="en-AU" sz="1600" dirty="0" smtClean="0"/>
              <a:t>.  </a:t>
            </a:r>
          </a:p>
          <a:p>
            <a:pPr eaLnBrk="1" hangingPunct="1"/>
            <a:r>
              <a:rPr lang="en-AU" sz="1600" dirty="0" smtClean="0"/>
              <a:t>The CPS report concludes that it cannot confirm sexual abuse.  Note the formulaic wording of each report and the absence of explanation for the younger child’s anal injury.</a:t>
            </a:r>
          </a:p>
        </p:txBody>
      </p:sp>
    </p:spTree>
    <p:extLst>
      <p:ext uri="{BB962C8B-B14F-4D97-AF65-F5344CB8AC3E}">
        <p14:creationId xmlns:p14="http://schemas.microsoft.com/office/powerpoint/2010/main" val="3003611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solidFill>
                  <a:schemeClr val="tx2">
                    <a:satMod val="200000"/>
                  </a:schemeClr>
                </a:solidFill>
              </a:rPr>
              <a:t>Scrutiny of Mother</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47500" lnSpcReduction="20000"/>
          </a:bodyPr>
          <a:lstStyle/>
          <a:p>
            <a:pPr marL="411480" eaLnBrk="1" fontAlgn="auto" hangingPunct="1">
              <a:spcAft>
                <a:spcPts val="0"/>
              </a:spcAft>
              <a:buFont typeface="Wingdings"/>
              <a:buChar char=""/>
              <a:defRPr/>
            </a:pPr>
            <a:r>
              <a:rPr lang="en-AU" dirty="0" smtClean="0"/>
              <a:t>CPS Report: </a:t>
            </a:r>
            <a:r>
              <a:rPr lang="en-AU" i="1" dirty="0" smtClean="0"/>
              <a:t>Numerous concerns regarding [the mother’s] parenting ability were raised during the current assessment.  Child protection notification indicated that [the mother] suffered from chronic fatigue, numerous mental health diagnoses, including Schizophrenia and Bipolar disorder, and also referred to her drug use in 2005 and 2007. </a:t>
            </a:r>
          </a:p>
          <a:p>
            <a:pPr marL="411480" eaLnBrk="1" fontAlgn="auto" hangingPunct="1">
              <a:spcAft>
                <a:spcPts val="0"/>
              </a:spcAft>
              <a:buFont typeface="Wingdings"/>
              <a:buChar char=""/>
              <a:defRPr/>
            </a:pPr>
            <a:r>
              <a:rPr lang="en-AU" i="1" u="sng" dirty="0" smtClean="0"/>
              <a:t>Families SA has not implemented the parenting assessment recommended by CPS </a:t>
            </a:r>
            <a:r>
              <a:rPr lang="en-AU" i="1" dirty="0" smtClean="0"/>
              <a:t>as some of the concerns regarding the mother’s mental health were apparent and concerning when workers had contact with the family.  There has </a:t>
            </a:r>
            <a:r>
              <a:rPr lang="en-AU" i="1" u="sng" dirty="0" smtClean="0"/>
              <a:t>not been any Families SA assessment of the father’s parenting </a:t>
            </a:r>
            <a:r>
              <a:rPr lang="en-AU" i="1" dirty="0" smtClean="0"/>
              <a:t>capacity as he had not been involved in the day to day care of the children.  There is no information that Families SA are aware of that would preclude him from caring for the children.”</a:t>
            </a:r>
          </a:p>
          <a:p>
            <a:pPr marL="411480" eaLnBrk="1" fontAlgn="auto" hangingPunct="1">
              <a:spcAft>
                <a:spcPts val="0"/>
              </a:spcAft>
              <a:buFont typeface="Wingdings"/>
              <a:buChar char=""/>
              <a:defRPr/>
            </a:pPr>
            <a:r>
              <a:rPr lang="en-AU" i="1" dirty="0" smtClean="0"/>
              <a:t>Par 221 </a:t>
            </a:r>
            <a:r>
              <a:rPr lang="en-AU" dirty="0" smtClean="0"/>
              <a:t>The mother confirmed that she had been diagnosed in the past with depression and had suffered from panic attacks. </a:t>
            </a:r>
            <a:r>
              <a:rPr lang="en-AU" i="1" dirty="0" smtClean="0"/>
              <a:t>Par 223 </a:t>
            </a:r>
            <a:r>
              <a:rPr lang="en-AU" dirty="0" smtClean="0"/>
              <a:t>The mother admitted being hospitalised briefly in August 2003 as a result of anxiety problems. She also confirmed the evidence that she had taken an overdose of </a:t>
            </a:r>
            <a:r>
              <a:rPr lang="en-AU" dirty="0" err="1" smtClean="0"/>
              <a:t>Valium</a:t>
            </a:r>
            <a:r>
              <a:rPr lang="en-AU" dirty="0" smtClean="0"/>
              <a:t> in March 2004. </a:t>
            </a:r>
          </a:p>
          <a:p>
            <a:pPr marL="411480" eaLnBrk="1" fontAlgn="auto" hangingPunct="1">
              <a:spcAft>
                <a:spcPts val="0"/>
              </a:spcAft>
              <a:buFont typeface="Wingdings"/>
              <a:buChar char=""/>
              <a:defRPr/>
            </a:pPr>
            <a:r>
              <a:rPr lang="en-AU" dirty="0" smtClean="0"/>
              <a:t>Par 314 Mother’s expert - Dr B is a consultant psychiatrist. </a:t>
            </a:r>
            <a:r>
              <a:rPr lang="en-AU" i="1" dirty="0" smtClean="0"/>
              <a:t>The mother] does not have a severe psychiatric disorder. In the interviews she didn’t present as severely affected, and, you know</a:t>
            </a:r>
            <a:r>
              <a:rPr lang="en-AU" i="1" u="sng" dirty="0" smtClean="0"/>
              <a:t>, I had to struggle to make a determination whether I felt this was just totally normal behaviour and ideas or whether there was a psychiatric illness present.</a:t>
            </a:r>
            <a:r>
              <a:rPr lang="en-AU" i="1" dirty="0" smtClean="0"/>
              <a:t>  I was swayed by the information I was provided that it was having an effect on the children, I was swayed by information received that there had been a number of CPS investigations that had not substantiated the allegations, and </a:t>
            </a:r>
            <a:r>
              <a:rPr lang="en-AU" i="1" u="sng" dirty="0" smtClean="0"/>
              <a:t>consequently I came to the viewpoint that there was a delusional disorder present, </a:t>
            </a:r>
            <a:r>
              <a:rPr lang="en-AU" i="1" dirty="0" smtClean="0"/>
              <a:t>but wasn’t able to come to a strong viewpoint about the impact of that on the children.”</a:t>
            </a:r>
          </a:p>
          <a:p>
            <a:pPr marL="411480" eaLnBrk="1" fontAlgn="auto" hangingPunct="1">
              <a:spcAft>
                <a:spcPts val="0"/>
              </a:spcAft>
              <a:buFont typeface="Wingdings"/>
              <a:buChar char=""/>
              <a:defRPr/>
            </a:pPr>
            <a:endParaRPr lang="en-AU" dirty="0"/>
          </a:p>
        </p:txBody>
      </p:sp>
    </p:spTree>
    <p:extLst>
      <p:ext uri="{BB962C8B-B14F-4D97-AF65-F5344CB8AC3E}">
        <p14:creationId xmlns:p14="http://schemas.microsoft.com/office/powerpoint/2010/main" val="3064498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solidFill>
                  <a:schemeClr val="tx2">
                    <a:satMod val="200000"/>
                  </a:schemeClr>
                </a:solidFill>
              </a:rPr>
              <a:t>Judgement of Mother</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70000" lnSpcReduction="20000"/>
          </a:bodyPr>
          <a:lstStyle/>
          <a:p>
            <a:pPr marL="411480" eaLnBrk="1" fontAlgn="auto" hangingPunct="1">
              <a:spcAft>
                <a:spcPts val="0"/>
              </a:spcAft>
              <a:buFont typeface="Wingdings"/>
              <a:buChar char=""/>
              <a:defRPr/>
            </a:pPr>
            <a:r>
              <a:rPr lang="en-AU" i="1" dirty="0" smtClean="0"/>
              <a:t>Par 547 Currently the mother’s promotion of the allegations that the children have been sexually and physically abused by the father and her opposition to any role played by the paternal grandmother, establishes that the </a:t>
            </a:r>
            <a:r>
              <a:rPr lang="en-AU" i="1" u="sng" dirty="0" smtClean="0"/>
              <a:t>mother’s psychological and emotional influence upon the children would be negative </a:t>
            </a:r>
            <a:r>
              <a:rPr lang="en-AU" i="1" dirty="0" smtClean="0"/>
              <a:t>if she were to spend time with the children.  ...</a:t>
            </a:r>
          </a:p>
          <a:p>
            <a:pPr marL="411480" eaLnBrk="1" fontAlgn="auto" hangingPunct="1">
              <a:spcAft>
                <a:spcPts val="0"/>
              </a:spcAft>
              <a:buFont typeface="Wingdings"/>
              <a:buChar char=""/>
              <a:defRPr/>
            </a:pPr>
            <a:r>
              <a:rPr lang="en-AU" i="1" dirty="0" smtClean="0"/>
              <a:t>The Court is satisfied that </a:t>
            </a:r>
            <a:r>
              <a:rPr lang="en-AU" i="1" u="sng" dirty="0" smtClean="0"/>
              <a:t>the possibility </a:t>
            </a:r>
            <a:r>
              <a:rPr lang="en-AU" i="1" dirty="0" smtClean="0"/>
              <a:t>of the mother suffering from a delusional disorder and her strong negative attitude towards the father, her promotion in the children of a belief that they have been sexually and physically abused by the father and that she has been physically abused by the paternal grandmother, strongly support the conclusion that there would be</a:t>
            </a:r>
            <a:r>
              <a:rPr lang="en-AU" i="1" u="sng" dirty="0" smtClean="0"/>
              <a:t> an unacceptable risk </a:t>
            </a:r>
            <a:r>
              <a:rPr lang="en-AU" i="1" dirty="0" smtClean="0"/>
              <a:t>to the emotional and psychological welfare of the children if they were to come under </a:t>
            </a:r>
            <a:r>
              <a:rPr lang="en-AU" i="1" u="sng" dirty="0" smtClean="0"/>
              <a:t>her</a:t>
            </a:r>
            <a:r>
              <a:rPr lang="en-AU" i="1" dirty="0" smtClean="0"/>
              <a:t> influence or be in her company at their current vulnerable stage of development and ages.</a:t>
            </a:r>
          </a:p>
          <a:p>
            <a:pPr marL="411480" eaLnBrk="1" fontAlgn="auto" hangingPunct="1">
              <a:spcAft>
                <a:spcPts val="0"/>
              </a:spcAft>
              <a:buFont typeface="Wingdings"/>
              <a:buChar char=""/>
              <a:defRPr/>
            </a:pPr>
            <a:endParaRPr lang="en-AU" dirty="0"/>
          </a:p>
        </p:txBody>
      </p:sp>
    </p:spTree>
    <p:extLst>
      <p:ext uri="{BB962C8B-B14F-4D97-AF65-F5344CB8AC3E}">
        <p14:creationId xmlns:p14="http://schemas.microsoft.com/office/powerpoint/2010/main" val="3958300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solidFill>
                  <a:schemeClr val="tx2">
                    <a:satMod val="200000"/>
                  </a:schemeClr>
                </a:solidFill>
              </a:rPr>
              <a:t>Scrutiny </a:t>
            </a:r>
            <a:r>
              <a:rPr lang="en-AU" smtClean="0">
                <a:solidFill>
                  <a:schemeClr val="tx2">
                    <a:satMod val="200000"/>
                  </a:schemeClr>
                </a:solidFill>
              </a:rPr>
              <a:t>of Father</a:t>
            </a:r>
            <a:endParaRPr lang="en-AU">
              <a:solidFill>
                <a:schemeClr val="tx2">
                  <a:satMod val="200000"/>
                </a:schemeClr>
              </a:solidFill>
            </a:endParaRPr>
          </a:p>
        </p:txBody>
      </p:sp>
      <p:sp>
        <p:nvSpPr>
          <p:cNvPr id="3" name="Content Placeholder 2"/>
          <p:cNvSpPr>
            <a:spLocks noGrp="1"/>
          </p:cNvSpPr>
          <p:nvPr>
            <p:ph idx="1"/>
          </p:nvPr>
        </p:nvSpPr>
        <p:spPr/>
        <p:txBody>
          <a:bodyPr>
            <a:normAutofit fontScale="55000" lnSpcReduction="20000"/>
          </a:bodyPr>
          <a:lstStyle/>
          <a:p>
            <a:pPr marL="411480" eaLnBrk="1" fontAlgn="auto" hangingPunct="1">
              <a:spcAft>
                <a:spcPts val="0"/>
              </a:spcAft>
              <a:buFont typeface="Wingdings"/>
              <a:buChar char=""/>
              <a:defRPr/>
            </a:pPr>
            <a:endParaRPr lang="en-AU" i="1" dirty="0" smtClean="0"/>
          </a:p>
          <a:p>
            <a:pPr marL="411480" eaLnBrk="1" fontAlgn="auto" hangingPunct="1">
              <a:spcAft>
                <a:spcPts val="0"/>
              </a:spcAft>
              <a:buFont typeface="Wingdings"/>
              <a:buChar char=""/>
              <a:defRPr/>
            </a:pPr>
            <a:r>
              <a:rPr lang="en-AU" dirty="0" smtClean="0"/>
              <a:t>Par 145  The father admitted in his evidence that there had been “</a:t>
            </a:r>
            <a:r>
              <a:rPr lang="en-AU" i="1" dirty="0" smtClean="0"/>
              <a:t>plenty of heated arguments”</a:t>
            </a:r>
            <a:r>
              <a:rPr lang="en-AU" dirty="0" smtClean="0"/>
              <a:t> between himself and the mother during their relationship, but denied threatening or assaulting her.</a:t>
            </a:r>
          </a:p>
          <a:p>
            <a:pPr marL="411480" eaLnBrk="1" fontAlgn="auto" hangingPunct="1">
              <a:spcAft>
                <a:spcPts val="0"/>
              </a:spcAft>
              <a:buFont typeface="Wingdings"/>
              <a:buChar char=""/>
              <a:defRPr/>
            </a:pPr>
            <a:r>
              <a:rPr lang="en-AU" dirty="0" smtClean="0"/>
              <a:t>Par 163: asked why he would require any time the mother spent with the children to be supervised, the father said that he was concerned that the children were being “</a:t>
            </a:r>
            <a:r>
              <a:rPr lang="en-AU" i="1" dirty="0" smtClean="0"/>
              <a:t>told stuff</a:t>
            </a:r>
            <a:r>
              <a:rPr lang="en-AU" dirty="0" smtClean="0"/>
              <a:t>”.  He referred to delusional thoughts of the mother being passed on to the children</a:t>
            </a:r>
          </a:p>
          <a:p>
            <a:pPr marL="411480" eaLnBrk="1" fontAlgn="auto" hangingPunct="1">
              <a:spcAft>
                <a:spcPts val="0"/>
              </a:spcAft>
              <a:buFont typeface="Wingdings"/>
              <a:buChar char=""/>
              <a:defRPr/>
            </a:pPr>
            <a:r>
              <a:rPr lang="en-AU" dirty="0" smtClean="0"/>
              <a:t>Par 551 ‘</a:t>
            </a:r>
            <a:r>
              <a:rPr lang="en-AU" i="1" dirty="0" smtClean="0"/>
              <a:t>The children have recently expressed views to the supervisors of contact at the Children’s Contact Centre which indicate that they did not want to spend time with the father, even under supervision.  These views would therefore suggest that the children did not want to live with the father.  However, </a:t>
            </a:r>
            <a:r>
              <a:rPr lang="en-AU" i="1" u="sng" dirty="0" smtClean="0"/>
              <a:t>the views expressed by the children need to be seen in the context of the strong opposition by the mother to the father </a:t>
            </a:r>
            <a:r>
              <a:rPr lang="en-AU" i="1" dirty="0" smtClean="0"/>
              <a:t>spending time with the children and the belief that she promotes that they have been sexually and physically abused by the father.’</a:t>
            </a:r>
          </a:p>
          <a:p>
            <a:pPr marL="411480" eaLnBrk="1" fontAlgn="auto" hangingPunct="1">
              <a:spcAft>
                <a:spcPts val="0"/>
              </a:spcAft>
              <a:buFont typeface="Wingdings"/>
              <a:buChar char=""/>
              <a:defRPr/>
            </a:pPr>
            <a:r>
              <a:rPr lang="en-AU" dirty="0" smtClean="0"/>
              <a:t>Outcome: the father’s 2 children are placed in the sole care of their father with no contact with the mother except as recommended by the children’s therapist and with father’s agreement.</a:t>
            </a:r>
          </a:p>
          <a:p>
            <a:pPr marL="411480" eaLnBrk="1" fontAlgn="auto" hangingPunct="1">
              <a:spcAft>
                <a:spcPts val="0"/>
              </a:spcAft>
              <a:buFont typeface="Wingdings"/>
              <a:buChar char=""/>
              <a:defRPr/>
            </a:pPr>
            <a:endParaRPr lang="en-AU" dirty="0" smtClean="0"/>
          </a:p>
          <a:p>
            <a:pPr marL="411480" eaLnBrk="1" fontAlgn="auto" hangingPunct="1">
              <a:spcAft>
                <a:spcPts val="0"/>
              </a:spcAft>
              <a:buFont typeface="Wingdings"/>
              <a:buChar char=""/>
              <a:defRPr/>
            </a:pPr>
            <a:endParaRPr lang="en-AU" dirty="0"/>
          </a:p>
        </p:txBody>
      </p:sp>
    </p:spTree>
    <p:extLst>
      <p:ext uri="{BB962C8B-B14F-4D97-AF65-F5344CB8AC3E}">
        <p14:creationId xmlns:p14="http://schemas.microsoft.com/office/powerpoint/2010/main" val="2746393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AU" sz="3600" b="1" dirty="0" err="1" smtClean="0">
                <a:solidFill>
                  <a:schemeClr val="tx2">
                    <a:satMod val="200000"/>
                  </a:schemeClr>
                </a:solidFill>
              </a:rPr>
              <a:t>Ganley</a:t>
            </a:r>
            <a:r>
              <a:rPr lang="en-AU" sz="3600" b="1" dirty="0" smtClean="0">
                <a:solidFill>
                  <a:schemeClr val="tx2">
                    <a:satMod val="200000"/>
                  </a:schemeClr>
                </a:solidFill>
              </a:rPr>
              <a:t> &amp; </a:t>
            </a:r>
            <a:r>
              <a:rPr lang="en-AU" sz="3600" b="1" dirty="0" err="1" smtClean="0">
                <a:solidFill>
                  <a:schemeClr val="tx2">
                    <a:satMod val="200000"/>
                  </a:schemeClr>
                </a:solidFill>
              </a:rPr>
              <a:t>Ganley</a:t>
            </a:r>
            <a:r>
              <a:rPr lang="en-AU" sz="3600" b="1" dirty="0" smtClean="0">
                <a:solidFill>
                  <a:schemeClr val="tx2">
                    <a:satMod val="200000"/>
                  </a:schemeClr>
                </a:solidFill>
              </a:rPr>
              <a:t> </a:t>
            </a:r>
            <a:r>
              <a:rPr lang="en-AU" sz="3600" b="1" dirty="0" err="1" smtClean="0">
                <a:solidFill>
                  <a:schemeClr val="tx2">
                    <a:satMod val="200000"/>
                  </a:schemeClr>
                </a:solidFill>
              </a:rPr>
              <a:t>FamCA</a:t>
            </a:r>
            <a:r>
              <a:rPr lang="en-AU" sz="3600" b="1" dirty="0" smtClean="0">
                <a:solidFill>
                  <a:schemeClr val="tx2">
                    <a:satMod val="200000"/>
                  </a:schemeClr>
                </a:solidFill>
              </a:rPr>
              <a:t> 641(22 July 2009) </a:t>
            </a:r>
            <a:r>
              <a:rPr lang="en-AU" sz="2200" b="1" dirty="0">
                <a:solidFill>
                  <a:schemeClr val="tx2">
                    <a:satMod val="200000"/>
                  </a:schemeClr>
                </a:solidFill>
              </a:rPr>
              <a:t>http://www.austlii.edu.au/au/cases/cth/FamCA/2009/641.html</a:t>
            </a:r>
            <a:r>
              <a:rPr lang="en-AU" b="1" dirty="0" smtClean="0">
                <a:solidFill>
                  <a:schemeClr val="tx2">
                    <a:satMod val="200000"/>
                  </a:schemeClr>
                </a:solidFill>
              </a:rPr>
              <a:t/>
            </a:r>
            <a:br>
              <a:rPr lang="en-AU" b="1" dirty="0" smtClean="0">
                <a:solidFill>
                  <a:schemeClr val="tx2">
                    <a:satMod val="200000"/>
                  </a:schemeClr>
                </a:solidFill>
              </a:rPr>
            </a:br>
            <a:endParaRPr lang="en-AU" dirty="0">
              <a:solidFill>
                <a:schemeClr val="tx2">
                  <a:satMod val="200000"/>
                </a:schemeClr>
              </a:solidFill>
            </a:endParaRPr>
          </a:p>
        </p:txBody>
      </p:sp>
      <p:sp>
        <p:nvSpPr>
          <p:cNvPr id="29699" name="Content Placeholder 2"/>
          <p:cNvSpPr>
            <a:spLocks noGrp="1"/>
          </p:cNvSpPr>
          <p:nvPr>
            <p:ph idx="1"/>
          </p:nvPr>
        </p:nvSpPr>
        <p:spPr/>
        <p:txBody>
          <a:bodyPr/>
          <a:lstStyle/>
          <a:p>
            <a:pPr eaLnBrk="1" hangingPunct="1"/>
            <a:r>
              <a:rPr lang="en-AU" sz="2000" dirty="0" smtClean="0"/>
              <a:t>The 5 year old child has made disclosures of sexual  &amp; physical abuse by the paternal grandfather and father, who have denied this.</a:t>
            </a:r>
          </a:p>
          <a:p>
            <a:pPr eaLnBrk="1" hangingPunct="1"/>
            <a:r>
              <a:rPr lang="en-AU" sz="2000" dirty="0" smtClean="0"/>
              <a:t>Par 76 </a:t>
            </a:r>
            <a:r>
              <a:rPr lang="en-AU" sz="2000" i="1" dirty="0" smtClean="0"/>
              <a:t>Thus, the </a:t>
            </a:r>
            <a:r>
              <a:rPr lang="en-AU" sz="2000" i="1" u="sng" dirty="0" smtClean="0"/>
              <a:t>possibility</a:t>
            </a:r>
            <a:r>
              <a:rPr lang="en-AU" sz="2000" i="1" dirty="0" smtClean="0"/>
              <a:t> arises that the mother, by fear relating to her own sexual abuse as a child by a relative has acted upon some innocent remark by the child concerning “the grandfather, a toilet and a smell” ... and then possibly questioned the child as to whether he saw the grandfather’s penis or semen, or whether there was anything “wet or warm” or interference with his anus by fingers being placed in it, so that, as put by Mr D (ICL), the matter then “spiralled out of control” with the child then, on cue, by deliberate or unwitting prompting or coaching subsequently has made rote disclosures whenever asked,  but at times in nonsensical terms, such as the child disclosing that he had been “flushed down the toilet” or that the paternal grandfather’s penis had been “put in a cup.”</a:t>
            </a:r>
          </a:p>
        </p:txBody>
      </p:sp>
    </p:spTree>
    <p:extLst>
      <p:ext uri="{BB962C8B-B14F-4D97-AF65-F5344CB8AC3E}">
        <p14:creationId xmlns:p14="http://schemas.microsoft.com/office/powerpoint/2010/main" val="4017820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solidFill>
                  <a:schemeClr val="tx2">
                    <a:satMod val="200000"/>
                  </a:schemeClr>
                </a:solidFill>
              </a:rPr>
              <a:t>Judicial View of Father</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85000" lnSpcReduction="20000"/>
          </a:bodyPr>
          <a:lstStyle/>
          <a:p>
            <a:pPr marL="411480" eaLnBrk="1" fontAlgn="auto" hangingPunct="1">
              <a:spcAft>
                <a:spcPts val="0"/>
              </a:spcAft>
              <a:buFont typeface="Wingdings"/>
              <a:buChar char=""/>
              <a:defRPr/>
            </a:pPr>
            <a:r>
              <a:rPr lang="en-AU" sz="3200" dirty="0" smtClean="0"/>
              <a:t>Par 101 ‘</a:t>
            </a:r>
            <a:r>
              <a:rPr lang="en-AU" sz="3200" i="1" dirty="0" smtClean="0"/>
              <a:t>The father, in all outward respects, impresses as a very decent young man with whom there would be benefit for the child in having a meaningful relationship. </a:t>
            </a:r>
          </a:p>
          <a:p>
            <a:pPr marL="411480" eaLnBrk="1" fontAlgn="auto" hangingPunct="1">
              <a:spcAft>
                <a:spcPts val="0"/>
              </a:spcAft>
              <a:buFont typeface="Wingdings"/>
              <a:buChar char=""/>
              <a:defRPr/>
            </a:pPr>
            <a:r>
              <a:rPr lang="en-AU" sz="3200" dirty="0" smtClean="0"/>
              <a:t>Par 102 ‘</a:t>
            </a:r>
            <a:r>
              <a:rPr lang="en-AU" sz="3200" i="1" dirty="0" smtClean="0"/>
              <a:t>However, Ms M (family report writer) observed that the father appears to have “another side” as the perpetrator of family violence disguised as or minimised by him as being “playful”. There is reference, in particular, to evidence that before the separation the father sat on the mother and “farted” on her. The father described the incident as innocent but the mother as violent. In fact, the mother suffered two broken ribs’.</a:t>
            </a:r>
          </a:p>
          <a:p>
            <a:pPr marL="411480" eaLnBrk="1" fontAlgn="auto" hangingPunct="1">
              <a:spcAft>
                <a:spcPts val="0"/>
              </a:spcAft>
              <a:buFont typeface="Wingdings"/>
              <a:buChar char=""/>
              <a:defRPr/>
            </a:pPr>
            <a:endParaRPr lang="en-AU" dirty="0"/>
          </a:p>
        </p:txBody>
      </p:sp>
    </p:spTree>
    <p:extLst>
      <p:ext uri="{BB962C8B-B14F-4D97-AF65-F5344CB8AC3E}">
        <p14:creationId xmlns:p14="http://schemas.microsoft.com/office/powerpoint/2010/main" val="122710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AU" dirty="0" smtClean="0">
                <a:solidFill>
                  <a:schemeClr val="tx2">
                    <a:satMod val="200000"/>
                  </a:schemeClr>
                </a:solidFill>
              </a:rPr>
              <a:t>Child’s relationship to father</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85000" lnSpcReduction="20000"/>
          </a:bodyPr>
          <a:lstStyle/>
          <a:p>
            <a:pPr marL="411480" eaLnBrk="1" fontAlgn="auto" hangingPunct="1">
              <a:spcAft>
                <a:spcPts val="0"/>
              </a:spcAft>
              <a:buFont typeface="Wingdings"/>
              <a:buChar char=""/>
              <a:defRPr/>
            </a:pPr>
            <a:r>
              <a:rPr lang="en-AU" dirty="0" smtClean="0"/>
              <a:t>Par 103 </a:t>
            </a:r>
            <a:r>
              <a:rPr lang="en-AU" i="1" dirty="0" smtClean="0"/>
              <a:t>‘The circumstances of the child’s estranged relationship with the father since the parties’ separation are difficult. However Mr H (family consultant) said..that in his observation the child did not appear to be fearful of the father and in his assessment did not appear to be traumatised emotionally by seeing the father. </a:t>
            </a:r>
          </a:p>
          <a:p>
            <a:pPr marL="411480" eaLnBrk="1" fontAlgn="auto" hangingPunct="1">
              <a:spcAft>
                <a:spcPts val="0"/>
              </a:spcAft>
              <a:buFont typeface="Wingdings"/>
              <a:buChar char=""/>
              <a:defRPr/>
            </a:pPr>
            <a:r>
              <a:rPr lang="en-AU" dirty="0" smtClean="0"/>
              <a:t>A little later the judge notes </a:t>
            </a:r>
            <a:r>
              <a:rPr lang="en-AU" i="1" dirty="0" smtClean="0"/>
              <a:t>‘ The child repeatedly and consistently in recent times has said that he does not want to see the father nor have anything to do with him. However, the nature of the issues in the case, its history, and the child’s age has effect that </a:t>
            </a:r>
            <a:r>
              <a:rPr lang="en-AU" i="1" u="sng" dirty="0" smtClean="0"/>
              <a:t>little weight should be given to his views </a:t>
            </a:r>
            <a:r>
              <a:rPr lang="en-AU" dirty="0" smtClean="0"/>
              <a:t>(Par 111-112.) </a:t>
            </a:r>
          </a:p>
          <a:p>
            <a:pPr marL="411480" eaLnBrk="1" fontAlgn="auto" hangingPunct="1">
              <a:spcAft>
                <a:spcPts val="0"/>
              </a:spcAft>
              <a:buFont typeface="Wingdings"/>
              <a:buChar char=""/>
              <a:defRPr/>
            </a:pPr>
            <a:endParaRPr lang="en-AU" dirty="0"/>
          </a:p>
        </p:txBody>
      </p:sp>
    </p:spTree>
    <p:extLst>
      <p:ext uri="{BB962C8B-B14F-4D97-AF65-F5344CB8AC3E}">
        <p14:creationId xmlns:p14="http://schemas.microsoft.com/office/powerpoint/2010/main" val="2861075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AU" sz="3200" dirty="0" smtClean="0">
                <a:solidFill>
                  <a:schemeClr val="tx2">
                    <a:satMod val="200000"/>
                  </a:schemeClr>
                </a:solidFill>
              </a:rPr>
              <a:t>Enmeshed &amp; Frustrating Mother</a:t>
            </a:r>
            <a:endParaRPr lang="en-AU" sz="3200" dirty="0">
              <a:solidFill>
                <a:schemeClr val="tx2">
                  <a:satMod val="200000"/>
                </a:schemeClr>
              </a:solidFill>
            </a:endParaRPr>
          </a:p>
        </p:txBody>
      </p:sp>
      <p:sp>
        <p:nvSpPr>
          <p:cNvPr id="3" name="Content Placeholder 2"/>
          <p:cNvSpPr>
            <a:spLocks noGrp="1"/>
          </p:cNvSpPr>
          <p:nvPr>
            <p:ph idx="1"/>
          </p:nvPr>
        </p:nvSpPr>
        <p:spPr/>
        <p:txBody>
          <a:bodyPr>
            <a:normAutofit fontScale="55000" lnSpcReduction="20000"/>
          </a:bodyPr>
          <a:lstStyle/>
          <a:p>
            <a:pPr marL="411480" eaLnBrk="1" fontAlgn="auto" hangingPunct="1">
              <a:spcAft>
                <a:spcPts val="0"/>
              </a:spcAft>
              <a:buFont typeface="Wingdings"/>
              <a:buChar char=""/>
              <a:defRPr/>
            </a:pPr>
            <a:r>
              <a:rPr lang="en-AU" dirty="0" smtClean="0"/>
              <a:t>Par 104 ‘</a:t>
            </a:r>
            <a:r>
              <a:rPr lang="en-AU" i="1" dirty="0" smtClean="0"/>
              <a:t>The child presently has a close relationship with the mother. However, family report writer, Ms M in several parts of her reports described it as </a:t>
            </a:r>
            <a:r>
              <a:rPr lang="en-AU" b="1" i="1" dirty="0" smtClean="0"/>
              <a:t> </a:t>
            </a:r>
            <a:r>
              <a:rPr lang="en-AU" b="1" i="1" u="sng" dirty="0" smtClean="0"/>
              <a:t>enmeshed</a:t>
            </a:r>
            <a:r>
              <a:rPr lang="en-AU" b="1" i="1" dirty="0" smtClean="0"/>
              <a:t> ..</a:t>
            </a:r>
            <a:r>
              <a:rPr lang="en-AU" i="1" dirty="0" smtClean="0"/>
              <a:t> Ms M described the mother as </a:t>
            </a:r>
            <a:r>
              <a:rPr lang="en-AU" i="1" u="sng" dirty="0" smtClean="0"/>
              <a:t>over-protective of the child and that she smothers him</a:t>
            </a:r>
            <a:r>
              <a:rPr lang="en-AU" i="1" dirty="0" smtClean="0"/>
              <a:t>.</a:t>
            </a:r>
          </a:p>
          <a:p>
            <a:pPr marL="411480" eaLnBrk="1" fontAlgn="auto" hangingPunct="1">
              <a:spcAft>
                <a:spcPts val="0"/>
              </a:spcAft>
              <a:buFont typeface="Wingdings"/>
              <a:buChar char=""/>
              <a:defRPr/>
            </a:pPr>
            <a:r>
              <a:rPr lang="en-AU" dirty="0" smtClean="0"/>
              <a:t>Par 109 ‘</a:t>
            </a:r>
            <a:r>
              <a:rPr lang="en-AU" i="1" dirty="0" smtClean="0"/>
              <a:t>It would appear on the evidence that before the separation the father subjected the child to disciplinary measures which, if their description be accurate, amount to </a:t>
            </a:r>
            <a:r>
              <a:rPr lang="en-AU" i="1" u="sng" dirty="0" smtClean="0"/>
              <a:t>child abuse.  However, I accept the father’s evidence that his life with the mother was difficult and frustrating</a:t>
            </a:r>
            <a:r>
              <a:rPr lang="en-AU" i="1" dirty="0" smtClean="0"/>
              <a:t>...On the present state of the evidence there is no reason to think however that the father’s inappropriate discipline of the child would be likely to recur or that otherwise he would physically abuse him.  </a:t>
            </a:r>
          </a:p>
          <a:p>
            <a:pPr marL="411480" eaLnBrk="1" fontAlgn="auto" hangingPunct="1">
              <a:spcAft>
                <a:spcPts val="0"/>
              </a:spcAft>
              <a:buFont typeface="Wingdings"/>
              <a:buChar char=""/>
              <a:defRPr/>
            </a:pPr>
            <a:r>
              <a:rPr lang="en-AU" dirty="0" smtClean="0"/>
              <a:t>Par 117 ‘</a:t>
            </a:r>
            <a:r>
              <a:rPr lang="en-AU" i="1" dirty="0" smtClean="0"/>
              <a:t>I have no confidence in her ability to be persuaded by my findings that her beliefs are wrong and that in consequence she would value and promote a relationship between the child and the father, particularly because of her </a:t>
            </a:r>
            <a:r>
              <a:rPr lang="en-AU" i="1" u="sng" dirty="0" smtClean="0"/>
              <a:t>enmeshed</a:t>
            </a:r>
            <a:r>
              <a:rPr lang="en-AU" i="1" dirty="0" smtClean="0"/>
              <a:t> relationship with the child.  </a:t>
            </a:r>
          </a:p>
          <a:p>
            <a:pPr marL="411480" eaLnBrk="1" fontAlgn="auto" hangingPunct="1">
              <a:spcAft>
                <a:spcPts val="0"/>
              </a:spcAft>
              <a:buFont typeface="Wingdings"/>
              <a:buChar char=""/>
              <a:defRPr/>
            </a:pPr>
            <a:r>
              <a:rPr lang="en-AU" dirty="0" smtClean="0"/>
              <a:t>The outcome is that the parents have equal shared parental responsibility. The 5 year old  child is ordered to live with the father and have no contact with the mother for a month, after which she can spend time with the child for four nights every fortnight and half the school holidays.</a:t>
            </a:r>
          </a:p>
          <a:p>
            <a:pPr marL="411480" eaLnBrk="1" fontAlgn="auto" hangingPunct="1">
              <a:spcAft>
                <a:spcPts val="0"/>
              </a:spcAft>
              <a:buFont typeface="Wingdings"/>
              <a:buChar char=""/>
              <a:defRPr/>
            </a:pPr>
            <a:endParaRPr lang="en-AU" dirty="0" smtClean="0"/>
          </a:p>
          <a:p>
            <a:pPr marL="411480" eaLnBrk="1" fontAlgn="auto" hangingPunct="1">
              <a:spcAft>
                <a:spcPts val="0"/>
              </a:spcAft>
              <a:buFont typeface="Wingdings"/>
              <a:buChar char=""/>
              <a:defRPr/>
            </a:pPr>
            <a:endParaRPr lang="en-AU" dirty="0"/>
          </a:p>
        </p:txBody>
      </p:sp>
    </p:spTree>
    <p:extLst>
      <p:ext uri="{BB962C8B-B14F-4D97-AF65-F5344CB8AC3E}">
        <p14:creationId xmlns:p14="http://schemas.microsoft.com/office/powerpoint/2010/main" val="424932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Managing Child Contact with Known Child Sex Offenders</a:t>
            </a: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Australia’s Family Law has supported children’s relationships with admitted/convicted child sex offender parents. See for example </a:t>
            </a:r>
            <a:r>
              <a:rPr lang="en-AU" dirty="0" smtClean="0">
                <a:hlinkClick r:id="rId2"/>
              </a:rPr>
              <a:t>http://www.austlii.edu.au/au/cases/cth/FamCA/2007/795.html</a:t>
            </a:r>
            <a:endParaRPr lang="en-AU" dirty="0" smtClean="0"/>
          </a:p>
          <a:p>
            <a:pPr marL="411480">
              <a:buFont typeface="Wingdings"/>
              <a:buChar char=""/>
              <a:defRPr/>
            </a:pPr>
            <a:r>
              <a:rPr lang="en-AU" b="1" dirty="0"/>
              <a:t>Murphy &amp; Murphy [2007] </a:t>
            </a:r>
            <a:r>
              <a:rPr lang="en-AU" b="1" dirty="0" err="1"/>
              <a:t>FamCA</a:t>
            </a:r>
            <a:r>
              <a:rPr lang="en-AU" b="1" dirty="0"/>
              <a:t> 795 Justice </a:t>
            </a:r>
            <a:r>
              <a:rPr lang="en-AU" b="1" dirty="0" err="1"/>
              <a:t>Carmody</a:t>
            </a:r>
            <a:r>
              <a:rPr lang="en-AU" b="1" dirty="0"/>
              <a:t> </a:t>
            </a:r>
          </a:p>
          <a:p>
            <a:pPr marL="411480">
              <a:buFont typeface="Wingdings"/>
              <a:buChar char=""/>
              <a:defRPr/>
            </a:pPr>
            <a:r>
              <a:rPr lang="en-AU" i="1" dirty="0"/>
              <a:t>84. The consequences of denying contact between the abusive parent, usually the father, and the child </a:t>
            </a:r>
            <a:r>
              <a:rPr lang="en-AU" i="1" u="sng" dirty="0"/>
              <a:t>may well be as serious </a:t>
            </a:r>
            <a:r>
              <a:rPr lang="en-AU" i="1" dirty="0"/>
              <a:t>as the risk of harm from abuse.  </a:t>
            </a:r>
            <a:r>
              <a:rPr lang="en-AU" i="1" dirty="0" smtClean="0"/>
              <a:t>85</a:t>
            </a:r>
            <a:r>
              <a:rPr lang="en-AU" i="1" dirty="0"/>
              <a:t>. Thus, in </a:t>
            </a:r>
            <a:r>
              <a:rPr lang="en-AU" i="1" dirty="0" err="1"/>
              <a:t>D’Agostino</a:t>
            </a:r>
            <a:r>
              <a:rPr lang="en-AU" i="1" u="sng" baseline="30000" dirty="0">
                <a:hlinkClick r:id="rId3"/>
              </a:rPr>
              <a:t>[46]</a:t>
            </a:r>
            <a:r>
              <a:rPr lang="en-AU" i="1" dirty="0"/>
              <a:t> a father who was convicted of sexually interfering with his 11 year old daughter was not denied contact either with her or her two younger sisters but was allowed contact on condition that all three children were together at the same time and another adult was also present.</a:t>
            </a:r>
            <a:r>
              <a:rPr lang="en-AU" i="1" u="sng" baseline="30000" dirty="0">
                <a:hlinkClick r:id="rId3"/>
              </a:rPr>
              <a:t>[47]</a:t>
            </a:r>
            <a:r>
              <a:rPr lang="en-AU" i="1" dirty="0"/>
              <a:t> </a:t>
            </a:r>
          </a:p>
        </p:txBody>
      </p:sp>
    </p:spTree>
    <p:extLst>
      <p:ext uri="{BB962C8B-B14F-4D97-AF65-F5344CB8AC3E}">
        <p14:creationId xmlns:p14="http://schemas.microsoft.com/office/powerpoint/2010/main" val="4094943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dirty="0" smtClean="0"/>
              <a:t>15 March 2012 Herald Sun</a:t>
            </a:r>
            <a:endParaRPr lang="en-AU" dirty="0"/>
          </a:p>
        </p:txBody>
      </p:sp>
      <p:sp>
        <p:nvSpPr>
          <p:cNvPr id="3" name="Content Placeholder 2"/>
          <p:cNvSpPr>
            <a:spLocks noGrp="1"/>
          </p:cNvSpPr>
          <p:nvPr>
            <p:ph idx="1"/>
          </p:nvPr>
        </p:nvSpPr>
        <p:spPr/>
        <p:txBody>
          <a:bodyPr/>
          <a:lstStyle/>
          <a:p>
            <a:pPr marL="68263" indent="0" eaLnBrk="1" hangingPunct="1">
              <a:buFont typeface="Wingdings" pitchFamily="2" charset="2"/>
              <a:buNone/>
              <a:defRPr/>
            </a:pPr>
            <a:r>
              <a:rPr lang="en-AU" sz="1600" b="1" dirty="0"/>
              <a:t>THE Family Court has ordered an 11-year-old girl to spend time with her sex offender father even though she is at risk of being abused by him. </a:t>
            </a:r>
            <a:r>
              <a:rPr lang="en-AU" sz="1600" dirty="0" smtClean="0"/>
              <a:t>The </a:t>
            </a:r>
            <a:r>
              <a:rPr lang="en-AU" sz="1600" dirty="0"/>
              <a:t>father's victims includes a person with an intellectual disability and several members of his own family.</a:t>
            </a:r>
          </a:p>
          <a:p>
            <a:pPr marL="68263" indent="0" eaLnBrk="1" hangingPunct="1">
              <a:buFont typeface="Wingdings" pitchFamily="2" charset="2"/>
              <a:buNone/>
              <a:defRPr/>
            </a:pPr>
            <a:r>
              <a:rPr lang="en-AU" sz="1600" dirty="0" smtClean="0"/>
              <a:t>…Justice </a:t>
            </a:r>
            <a:r>
              <a:rPr lang="en-AU" sz="1600" dirty="0"/>
              <a:t>Anne Rees ordered the father be allowed to spend alternate Sundays, Father's Day and Christmas Day with his youngest daughter, dubbed "K", as long as the visits are supervised by his partner and his mother</a:t>
            </a:r>
            <a:r>
              <a:rPr lang="en-AU" sz="1600" dirty="0" smtClean="0"/>
              <a:t>.</a:t>
            </a:r>
            <a:r>
              <a:rPr lang="en-AU" sz="1600" dirty="0"/>
              <a:t> </a:t>
            </a:r>
            <a:r>
              <a:rPr lang="en-AU" sz="1600" dirty="0" smtClean="0"/>
              <a:t>"</a:t>
            </a:r>
            <a:r>
              <a:rPr lang="en-AU" sz="1600" dirty="0"/>
              <a:t>I am satisfied that there is a risk that K will be sexually abused by her father if she is in his care," Justice Rees said.</a:t>
            </a:r>
          </a:p>
          <a:p>
            <a:pPr marL="68263" indent="0" eaLnBrk="1" hangingPunct="1">
              <a:buFont typeface="Wingdings" pitchFamily="2" charset="2"/>
              <a:buNone/>
              <a:defRPr/>
            </a:pPr>
            <a:r>
              <a:rPr lang="en-AU" sz="1600" dirty="0" smtClean="0"/>
              <a:t>…Justice </a:t>
            </a:r>
            <a:r>
              <a:rPr lang="en-AU" sz="1600" dirty="0"/>
              <a:t>Rees rejected the father's application for equal shared parenting of K, ordering limited supervised contact</a:t>
            </a:r>
            <a:r>
              <a:rPr lang="en-AU" sz="1600" dirty="0" smtClean="0"/>
              <a:t>. "</a:t>
            </a:r>
            <a:r>
              <a:rPr lang="en-AU" sz="1600" dirty="0"/>
              <a:t>Having determined that there is a risk to K in the care of her father, I must determine whether that risk is unacceptable," the judge said</a:t>
            </a:r>
            <a:r>
              <a:rPr lang="en-AU" sz="1600" dirty="0" smtClean="0"/>
              <a:t>. "</a:t>
            </a:r>
            <a:r>
              <a:rPr lang="en-AU" sz="1600" dirty="0"/>
              <a:t>That involves the exercise of balancing the benefits to K of having an ongoing loving relationship with her father and the paternal family against the risk that she will be sexually abused by her father.</a:t>
            </a:r>
          </a:p>
          <a:p>
            <a:pPr marL="68263" indent="0" eaLnBrk="1" hangingPunct="1">
              <a:buFont typeface="Wingdings" pitchFamily="2" charset="2"/>
              <a:buNone/>
              <a:defRPr/>
            </a:pPr>
            <a:r>
              <a:rPr lang="en-AU" sz="1600" dirty="0" smtClean="0"/>
              <a:t>"</a:t>
            </a:r>
            <a:r>
              <a:rPr lang="en-AU" sz="1600" dirty="0"/>
              <a:t>The balance is fine but it is the </a:t>
            </a:r>
            <a:r>
              <a:rPr lang="en-AU" sz="1600" u="sng" dirty="0"/>
              <a:t>comfortable certainty </a:t>
            </a:r>
            <a:r>
              <a:rPr lang="en-AU" sz="1600" dirty="0"/>
              <a:t>of vigilant supervision by (his current partner) and the paternal grandmother which persuades me that the balance tips in favour of supervised time for K with her father."</a:t>
            </a:r>
          </a:p>
          <a:p>
            <a:pPr eaLnBrk="1" hangingPunct="1">
              <a:defRPr/>
            </a:pPr>
            <a:endParaRPr lang="en-AU" dirty="0"/>
          </a:p>
        </p:txBody>
      </p:sp>
    </p:spTree>
    <p:extLst>
      <p:ext uri="{BB962C8B-B14F-4D97-AF65-F5344CB8AC3E}">
        <p14:creationId xmlns:p14="http://schemas.microsoft.com/office/powerpoint/2010/main" val="161511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normAutofit lnSpcReduction="10000"/>
          </a:bodyPr>
          <a:lstStyle/>
          <a:p>
            <a:r>
              <a:rPr lang="en-AU" dirty="0" smtClean="0"/>
              <a:t>Draws on persistent complaints by parents who have been unable to protect their children from CSA using the family law system</a:t>
            </a:r>
          </a:p>
          <a:p>
            <a:r>
              <a:rPr lang="en-AU" dirty="0" smtClean="0"/>
              <a:t>Identifies systemic issues in responding to CSA</a:t>
            </a:r>
          </a:p>
          <a:p>
            <a:r>
              <a:rPr lang="en-AU" dirty="0" smtClean="0"/>
              <a:t>Legal difficulties in dealing with CSA	</a:t>
            </a:r>
          </a:p>
          <a:p>
            <a:r>
              <a:rPr lang="en-AU" dirty="0" smtClean="0"/>
              <a:t>Patterns of legal responses in CSA cases sampled from Austlii.edu.au </a:t>
            </a:r>
          </a:p>
          <a:p>
            <a:r>
              <a:rPr lang="en-AU" dirty="0" smtClean="0"/>
              <a:t>Myths about CSA underpinning poor responses</a:t>
            </a:r>
            <a:endParaRPr lang="en-AU" dirty="0"/>
          </a:p>
        </p:txBody>
      </p:sp>
    </p:spTree>
    <p:extLst>
      <p:ext uri="{BB962C8B-B14F-4D97-AF65-F5344CB8AC3E}">
        <p14:creationId xmlns:p14="http://schemas.microsoft.com/office/powerpoint/2010/main" val="1745107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AU" sz="2700" b="1" dirty="0" smtClean="0"/>
              <a:t>Robins  &amp; Ruddock [2010] </a:t>
            </a:r>
            <a:r>
              <a:rPr lang="en-AU" sz="2700" b="1" dirty="0" err="1" smtClean="0"/>
              <a:t>FamCA</a:t>
            </a:r>
            <a:r>
              <a:rPr lang="en-AU" sz="2700" b="1" dirty="0" smtClean="0"/>
              <a:t> 35 (22 January 2010); </a:t>
            </a:r>
            <a:r>
              <a:rPr lang="en-AU" sz="2700" b="1" dirty="0"/>
              <a:t>http://www.austlii.edu.au/au/cases/cth/FamCA/2010/35.html</a:t>
            </a:r>
            <a:endParaRPr lang="en-AU" sz="2700" dirty="0" smtClean="0"/>
          </a:p>
        </p:txBody>
      </p:sp>
      <p:sp>
        <p:nvSpPr>
          <p:cNvPr id="8195" name="Content Placeholder 2"/>
          <p:cNvSpPr>
            <a:spLocks noGrp="1"/>
          </p:cNvSpPr>
          <p:nvPr>
            <p:ph idx="1"/>
          </p:nvPr>
        </p:nvSpPr>
        <p:spPr/>
        <p:txBody>
          <a:bodyPr/>
          <a:lstStyle/>
          <a:p>
            <a:pPr eaLnBrk="1" hangingPunct="1">
              <a:lnSpc>
                <a:spcPct val="80000"/>
              </a:lnSpc>
            </a:pPr>
            <a:r>
              <a:rPr lang="en-AU" sz="2200" dirty="0" smtClean="0"/>
              <a:t>The father had been convicted of possessing child pornography and placed on the child sex offender register. He had been restrained previously from sharing his bed with his own daughters (10 &amp; 8) and had been seen standing over a step- child with her pants down and with an erection, masturbating .  </a:t>
            </a:r>
          </a:p>
          <a:p>
            <a:pPr eaLnBrk="1" hangingPunct="1">
              <a:lnSpc>
                <a:spcPct val="80000"/>
              </a:lnSpc>
            </a:pPr>
            <a:r>
              <a:rPr lang="en-AU" sz="2200" dirty="0" smtClean="0"/>
              <a:t>The family report writer, Dr R -neither child should have unsupervised overnight time with the father, </a:t>
            </a:r>
            <a:r>
              <a:rPr lang="en-AU" sz="2200" u="sng" dirty="0" smtClean="0"/>
              <a:t>although there is no reason why they ought not to have unsupervised day time </a:t>
            </a:r>
            <a:r>
              <a:rPr lang="en-AU" sz="2200" dirty="0" smtClean="0"/>
              <a:t> with the father. When questioned about this Dr R said:- </a:t>
            </a:r>
          </a:p>
          <a:p>
            <a:pPr eaLnBrk="1" hangingPunct="1">
              <a:lnSpc>
                <a:spcPct val="80000"/>
              </a:lnSpc>
            </a:pPr>
            <a:r>
              <a:rPr lang="en-AU" sz="2200" i="1" dirty="0" smtClean="0"/>
              <a:t>that the children are at an age and maturity where when awake, dressed and together it would be unlikely that the father would act inappropriately towards them. However, at night when they were perhaps asleep or partly asleep and not aware of each other’s whereabouts they would be less secure. </a:t>
            </a:r>
          </a:p>
          <a:p>
            <a:pPr eaLnBrk="1" hangingPunct="1">
              <a:lnSpc>
                <a:spcPct val="80000"/>
              </a:lnSpc>
            </a:pPr>
            <a:endParaRPr lang="en-AU" sz="2200" dirty="0" smtClean="0"/>
          </a:p>
        </p:txBody>
      </p:sp>
    </p:spTree>
    <p:extLst>
      <p:ext uri="{BB962C8B-B14F-4D97-AF65-F5344CB8AC3E}">
        <p14:creationId xmlns:p14="http://schemas.microsoft.com/office/powerpoint/2010/main" val="1124566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AU" smtClean="0"/>
              <a:t>Child’s views</a:t>
            </a:r>
          </a:p>
        </p:txBody>
      </p:sp>
      <p:sp>
        <p:nvSpPr>
          <p:cNvPr id="9219" name="Content Placeholder 2"/>
          <p:cNvSpPr>
            <a:spLocks noGrp="1"/>
          </p:cNvSpPr>
          <p:nvPr>
            <p:ph idx="1"/>
          </p:nvPr>
        </p:nvSpPr>
        <p:spPr/>
        <p:txBody>
          <a:bodyPr/>
          <a:lstStyle/>
          <a:p>
            <a:pPr eaLnBrk="1" hangingPunct="1">
              <a:lnSpc>
                <a:spcPct val="80000"/>
              </a:lnSpc>
            </a:pPr>
            <a:r>
              <a:rPr lang="en-AU" sz="2500" dirty="0" smtClean="0"/>
              <a:t>The child protection worker</a:t>
            </a:r>
            <a:r>
              <a:rPr lang="en-AU" sz="2500" dirty="0" smtClean="0"/>
              <a:t>, Ms </a:t>
            </a:r>
            <a:r>
              <a:rPr lang="en-AU" sz="2500" dirty="0" smtClean="0"/>
              <a:t>SA provided the following statement:</a:t>
            </a:r>
          </a:p>
          <a:p>
            <a:pPr eaLnBrk="1" hangingPunct="1">
              <a:lnSpc>
                <a:spcPct val="80000"/>
              </a:lnSpc>
            </a:pPr>
            <a:r>
              <a:rPr lang="en-AU" sz="2500" dirty="0" smtClean="0"/>
              <a:t>A indicated that she did not want to spend time alone with her father. We asked her why she didn’t and she said “</a:t>
            </a:r>
            <a:r>
              <a:rPr lang="en-AU" sz="2500" i="1" dirty="0" smtClean="0"/>
              <a:t>because of what I told the police”. “I do not like it. It makes me feel weird”. </a:t>
            </a:r>
            <a:r>
              <a:rPr lang="en-AU" sz="2500" dirty="0" smtClean="0"/>
              <a:t>“</a:t>
            </a:r>
            <a:r>
              <a:rPr lang="en-AU" sz="2500" i="1" dirty="0" smtClean="0"/>
              <a:t>I don’t want to be alone with him”. </a:t>
            </a:r>
            <a:r>
              <a:rPr lang="en-AU" sz="2500" dirty="0" smtClean="0"/>
              <a:t>She kept repeating “</a:t>
            </a:r>
            <a:r>
              <a:rPr lang="en-AU" sz="2500" i="1" dirty="0" smtClean="0"/>
              <a:t>please don’t tell Dad”.</a:t>
            </a:r>
          </a:p>
          <a:p>
            <a:pPr eaLnBrk="1" hangingPunct="1">
              <a:lnSpc>
                <a:spcPct val="80000"/>
              </a:lnSpc>
            </a:pPr>
            <a:r>
              <a:rPr lang="en-AU" sz="2500" dirty="0" smtClean="0"/>
              <a:t>PAR 89:</a:t>
            </a:r>
            <a:r>
              <a:rPr lang="en-AU" sz="2500" i="1" dirty="0" smtClean="0"/>
              <a:t>Before the interview Ms SA had </a:t>
            </a:r>
            <a:r>
              <a:rPr lang="en-AU" sz="2500" i="1" u="sng" dirty="0" smtClean="0"/>
              <a:t>concerns about the mother’s bona fides </a:t>
            </a:r>
            <a:r>
              <a:rPr lang="en-AU" sz="2500" i="1" dirty="0" smtClean="0"/>
              <a:t>with regard to A’s alleged disclosure. After the interview Ms SA formed a professional view that something had happened to the child. It was Ms SA’s professional opinion was that there were no signs that A had been coached. </a:t>
            </a:r>
          </a:p>
          <a:p>
            <a:pPr eaLnBrk="1" hangingPunct="1">
              <a:lnSpc>
                <a:spcPct val="80000"/>
              </a:lnSpc>
            </a:pPr>
            <a:endParaRPr lang="en-AU" sz="2500" dirty="0" smtClean="0"/>
          </a:p>
          <a:p>
            <a:pPr eaLnBrk="1" hangingPunct="1">
              <a:lnSpc>
                <a:spcPct val="80000"/>
              </a:lnSpc>
            </a:pPr>
            <a:endParaRPr lang="en-AU" sz="2500" dirty="0" smtClean="0"/>
          </a:p>
          <a:p>
            <a:pPr eaLnBrk="1" hangingPunct="1">
              <a:lnSpc>
                <a:spcPct val="80000"/>
              </a:lnSpc>
            </a:pPr>
            <a:endParaRPr lang="en-AU" sz="2500" dirty="0" smtClean="0"/>
          </a:p>
        </p:txBody>
      </p:sp>
    </p:spTree>
    <p:extLst>
      <p:ext uri="{BB962C8B-B14F-4D97-AF65-F5344CB8AC3E}">
        <p14:creationId xmlns:p14="http://schemas.microsoft.com/office/powerpoint/2010/main" val="2729897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AU" dirty="0" smtClean="0"/>
              <a:t>Contact Orders</a:t>
            </a:r>
          </a:p>
        </p:txBody>
      </p:sp>
      <p:sp>
        <p:nvSpPr>
          <p:cNvPr id="13315" name="Content Placeholder 2"/>
          <p:cNvSpPr>
            <a:spLocks noGrp="1"/>
          </p:cNvSpPr>
          <p:nvPr>
            <p:ph idx="1"/>
          </p:nvPr>
        </p:nvSpPr>
        <p:spPr/>
        <p:txBody>
          <a:bodyPr>
            <a:normAutofit fontScale="92500" lnSpcReduction="10000"/>
          </a:bodyPr>
          <a:lstStyle/>
          <a:p>
            <a:pPr>
              <a:lnSpc>
                <a:spcPct val="80000"/>
              </a:lnSpc>
            </a:pPr>
            <a:r>
              <a:rPr lang="en-AU" sz="2000" dirty="0" smtClean="0"/>
              <a:t>Par 117I</a:t>
            </a:r>
            <a:r>
              <a:rPr lang="en-AU" sz="2000" i="1" dirty="0" smtClean="0"/>
              <a:t> am satisfied that there needs to be supervision at the home when the children sleep over. I am satisfied that there needs to be a door on the children’s bedroom which is capable of being shut at the request of the children. They should at least, until the youngest is 14, share the same room so that they can have the mutual support of one another. Such a finding predicates against equal time and against equal shared parental responsibility. </a:t>
            </a:r>
          </a:p>
          <a:p>
            <a:pPr eaLnBrk="1" hangingPunct="1">
              <a:lnSpc>
                <a:spcPct val="80000"/>
              </a:lnSpc>
            </a:pPr>
            <a:r>
              <a:rPr lang="en-AU" sz="2200" dirty="0" smtClean="0"/>
              <a:t>Par 168: </a:t>
            </a:r>
            <a:r>
              <a:rPr lang="en-AU" sz="2200" i="1" dirty="0" smtClean="0"/>
              <a:t>Because of the close bond between the children and their father I have reached the conclusion that the best interest of A and M are most likely to be served by an order that the father spend time with the children, but that any overnight time be supervised by another adult. </a:t>
            </a:r>
            <a:r>
              <a:rPr lang="en-AU" sz="2200" i="1" u="sng" dirty="0" smtClean="0"/>
              <a:t>This will address A’s nervousness in relation to spending unsupervised overnight time with the father</a:t>
            </a:r>
            <a:r>
              <a:rPr lang="en-AU" sz="2200" i="1" dirty="0" smtClean="0"/>
              <a:t>. </a:t>
            </a:r>
          </a:p>
          <a:p>
            <a:pPr eaLnBrk="1" hangingPunct="1">
              <a:lnSpc>
                <a:spcPct val="80000"/>
              </a:lnSpc>
            </a:pPr>
            <a:r>
              <a:rPr lang="en-AU" sz="2200" dirty="0" smtClean="0"/>
              <a:t>Par 175 </a:t>
            </a:r>
            <a:r>
              <a:rPr lang="en-AU" sz="2200" i="1" dirty="0" smtClean="0"/>
              <a:t>I propose to order the children spend each alternate weekend with the father from after school Friday until the commencement of school Monday (or Tuesday if Monday is a pupil free day). I will provide that the children spend half their school holidays with the father. However, there will need to be someone supervising the father when the time is to be overnight</a:t>
            </a:r>
            <a:r>
              <a:rPr lang="en-AU" sz="2200" i="1" u="sng" dirty="0" smtClean="0"/>
              <a:t>. That can be an adult friend,</a:t>
            </a:r>
            <a:r>
              <a:rPr lang="en-AU" sz="2200" i="1" dirty="0" smtClean="0"/>
              <a:t> it just needs someone else in the home of whom the children have some knowledge of and regard to. The mother should know who that person is. </a:t>
            </a:r>
          </a:p>
          <a:p>
            <a:pPr eaLnBrk="1" hangingPunct="1">
              <a:lnSpc>
                <a:spcPct val="80000"/>
              </a:lnSpc>
            </a:pPr>
            <a:endParaRPr lang="en-AU" sz="2200" dirty="0" smtClean="0"/>
          </a:p>
          <a:p>
            <a:pPr eaLnBrk="1" hangingPunct="1">
              <a:lnSpc>
                <a:spcPct val="80000"/>
              </a:lnSpc>
            </a:pPr>
            <a:endParaRPr lang="en-AU" sz="2200" dirty="0" smtClean="0"/>
          </a:p>
        </p:txBody>
      </p:sp>
    </p:spTree>
    <p:extLst>
      <p:ext uri="{BB962C8B-B14F-4D97-AF65-F5344CB8AC3E}">
        <p14:creationId xmlns:p14="http://schemas.microsoft.com/office/powerpoint/2010/main" val="394126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CSA Myths Underpinning Judgements </a:t>
            </a:r>
            <a:endParaRPr lang="en-AU" dirty="0"/>
          </a:p>
        </p:txBody>
      </p:sp>
      <p:sp>
        <p:nvSpPr>
          <p:cNvPr id="3" name="Content Placeholder 2"/>
          <p:cNvSpPr>
            <a:spLocks noGrp="1"/>
          </p:cNvSpPr>
          <p:nvPr>
            <p:ph idx="1"/>
          </p:nvPr>
        </p:nvSpPr>
        <p:spPr/>
        <p:txBody>
          <a:bodyPr>
            <a:noAutofit/>
          </a:bodyPr>
          <a:lstStyle/>
          <a:p>
            <a:r>
              <a:rPr lang="en-AU" sz="2000" b="1" dirty="0" smtClean="0"/>
              <a:t>CSA Myth 1: </a:t>
            </a:r>
            <a:r>
              <a:rPr lang="en-AU" sz="2000" dirty="0" smtClean="0"/>
              <a:t>The consequences of child sex abuse ‘may well be as serious’ as disruption of a relationship with a parent.</a:t>
            </a:r>
          </a:p>
          <a:p>
            <a:r>
              <a:rPr lang="en-AU" sz="2000" b="1" dirty="0" smtClean="0"/>
              <a:t>CSA Reality 1: </a:t>
            </a:r>
            <a:r>
              <a:rPr lang="en-AU" sz="2000" dirty="0" smtClean="0"/>
              <a:t>There is a strong body of research evidence of severe deleterious effects of parental child sex abuse including developmental PTSD (</a:t>
            </a:r>
            <a:r>
              <a:rPr lang="en-AU" sz="2000" dirty="0" err="1" smtClean="0"/>
              <a:t>Zlotnick</a:t>
            </a:r>
            <a:r>
              <a:rPr lang="en-AU" sz="2000" dirty="0" smtClean="0"/>
              <a:t> et al 1996) &amp; suicide (</a:t>
            </a:r>
            <a:r>
              <a:rPr lang="en-AU" sz="2000" dirty="0" err="1" smtClean="0"/>
              <a:t>Beckinsale</a:t>
            </a:r>
            <a:r>
              <a:rPr lang="en-AU" sz="2000" dirty="0" smtClean="0"/>
              <a:t> et al 1999) which is not matched in evidence regarding loss of a  relationship with a parent (Amato 1993).</a:t>
            </a:r>
          </a:p>
          <a:p>
            <a:r>
              <a:rPr lang="en-AU" sz="2000" b="1" dirty="0" smtClean="0"/>
              <a:t>CSA Myth 2: </a:t>
            </a:r>
            <a:r>
              <a:rPr lang="en-AU" sz="2000" dirty="0" smtClean="0"/>
              <a:t>Children are safe from child sex offenders if there is more than one child present.</a:t>
            </a:r>
          </a:p>
          <a:p>
            <a:r>
              <a:rPr lang="en-AU" sz="2000" b="1" dirty="0" smtClean="0"/>
              <a:t>CSA Reality 2: </a:t>
            </a:r>
            <a:r>
              <a:rPr lang="en-AU" sz="2000" dirty="0" smtClean="0"/>
              <a:t>Offenders can exploit the presence of other children to obtain co-operation in offending activities </a:t>
            </a:r>
            <a:r>
              <a:rPr lang="en-AU" sz="2000" dirty="0" err="1" smtClean="0"/>
              <a:t>eg</a:t>
            </a:r>
            <a:r>
              <a:rPr lang="en-AU" sz="2000" dirty="0" smtClean="0"/>
              <a:t>. by ‘normalizing’ the behaviour;  inducing children to abuse each other for the gratification of the offender or as a means of enforcing silence by manipulating children to believe that they are ‘as guilty as’ the offender.</a:t>
            </a:r>
          </a:p>
        </p:txBody>
      </p:sp>
    </p:spTree>
    <p:extLst>
      <p:ext uri="{BB962C8B-B14F-4D97-AF65-F5344CB8AC3E}">
        <p14:creationId xmlns:p14="http://schemas.microsoft.com/office/powerpoint/2010/main" val="2446104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CSA Myths</a:t>
            </a:r>
            <a:endParaRPr lang="en-AU" dirty="0"/>
          </a:p>
        </p:txBody>
      </p:sp>
      <p:sp>
        <p:nvSpPr>
          <p:cNvPr id="3" name="Content Placeholder 2"/>
          <p:cNvSpPr>
            <a:spLocks noGrp="1"/>
          </p:cNvSpPr>
          <p:nvPr>
            <p:ph idx="1"/>
          </p:nvPr>
        </p:nvSpPr>
        <p:spPr/>
        <p:txBody>
          <a:bodyPr>
            <a:normAutofit fontScale="40000" lnSpcReduction="20000"/>
          </a:bodyPr>
          <a:lstStyle/>
          <a:p>
            <a:pPr>
              <a:spcAft>
                <a:spcPts val="600"/>
              </a:spcAft>
            </a:pPr>
            <a:r>
              <a:rPr lang="en-AU" sz="4500" b="1" dirty="0"/>
              <a:t>CSA Myth 3: </a:t>
            </a:r>
            <a:r>
              <a:rPr lang="en-AU" sz="4500" dirty="0"/>
              <a:t>The presence of a supervising adult prevents the risk of sex abuse.</a:t>
            </a:r>
          </a:p>
          <a:p>
            <a:pPr>
              <a:spcAft>
                <a:spcPts val="600"/>
              </a:spcAft>
            </a:pPr>
            <a:r>
              <a:rPr lang="en-AU" sz="4500" b="1" dirty="0"/>
              <a:t>CSA Reality 3: </a:t>
            </a:r>
            <a:r>
              <a:rPr lang="en-AU" sz="4500" dirty="0"/>
              <a:t>Many victims report being abused in the presence of others. Queensland teacher Bill D’Arcy fondled children in class behind his desk. Offenders reported that sitting with a child watching television was a common offending opportunity.  Swimming </a:t>
            </a:r>
            <a:r>
              <a:rPr lang="en-AU" sz="4500" dirty="0" smtClean="0"/>
              <a:t>and </a:t>
            </a:r>
            <a:r>
              <a:rPr lang="en-AU" sz="4500" dirty="0"/>
              <a:t>car-rides also offered opportunities to  have concealed physical contact with the child (</a:t>
            </a:r>
            <a:r>
              <a:rPr lang="en-AU" sz="4500" dirty="0" err="1"/>
              <a:t>Smallbone</a:t>
            </a:r>
            <a:r>
              <a:rPr lang="en-AU" sz="4500" dirty="0"/>
              <a:t> &amp; </a:t>
            </a:r>
            <a:r>
              <a:rPr lang="en-AU" sz="4500" dirty="0" err="1"/>
              <a:t>Wortley</a:t>
            </a:r>
            <a:r>
              <a:rPr lang="en-AU" sz="4500" dirty="0"/>
              <a:t> 2001).</a:t>
            </a:r>
          </a:p>
          <a:p>
            <a:pPr>
              <a:spcAft>
                <a:spcPts val="600"/>
              </a:spcAft>
            </a:pPr>
            <a:r>
              <a:rPr lang="en-AU" sz="4500" b="1" dirty="0"/>
              <a:t>CSA Myth 4: </a:t>
            </a:r>
            <a:r>
              <a:rPr lang="en-AU" sz="4500" dirty="0"/>
              <a:t>A child sex target can have a loving positive relationship with the perpetrator parent.</a:t>
            </a:r>
          </a:p>
          <a:p>
            <a:pPr>
              <a:spcAft>
                <a:spcPts val="600"/>
              </a:spcAft>
            </a:pPr>
            <a:r>
              <a:rPr lang="en-AU" sz="4500" b="1" dirty="0"/>
              <a:t>CSA Reality 4</a:t>
            </a:r>
            <a:r>
              <a:rPr lang="en-AU" sz="4500" dirty="0"/>
              <a:t>: ‘Grooming’ is a key element of offending </a:t>
            </a:r>
            <a:r>
              <a:rPr lang="en-AU" sz="4500" dirty="0" smtClean="0"/>
              <a:t>behaviour which </a:t>
            </a:r>
            <a:r>
              <a:rPr lang="en-AU" sz="4500" dirty="0"/>
              <a:t>enables the offender to (1) gain access to the target (2) induce the target to accept </a:t>
            </a:r>
            <a:r>
              <a:rPr lang="en-AU" sz="4500" dirty="0" smtClean="0"/>
              <a:t> and keep silent about the </a:t>
            </a:r>
            <a:r>
              <a:rPr lang="en-AU" sz="4500" dirty="0"/>
              <a:t>offending behaviour(</a:t>
            </a:r>
            <a:r>
              <a:rPr lang="en-AU" sz="4500" dirty="0" err="1"/>
              <a:t>Smallbone</a:t>
            </a:r>
            <a:r>
              <a:rPr lang="en-AU" sz="4500" dirty="0"/>
              <a:t> &amp; </a:t>
            </a:r>
            <a:r>
              <a:rPr lang="en-AU" sz="4500" dirty="0" err="1"/>
              <a:t>Wortley</a:t>
            </a:r>
            <a:r>
              <a:rPr lang="en-AU" sz="4500" dirty="0"/>
              <a:t> 2001).   This commonly includes lavishing positive attention on the child whilst gradually pressing sexual boundaries. Victims report being made to feel ‘special’ by their perpetrators (Briggs 1995). Perpetrator parents exploit the child’s need for parental love and betray the parental relationship for personal gratification</a:t>
            </a:r>
            <a:r>
              <a:rPr lang="en-AU" sz="4500" dirty="0" smtClean="0"/>
              <a:t>.</a:t>
            </a:r>
          </a:p>
          <a:p>
            <a:endParaRPr lang="en-AU" dirty="0"/>
          </a:p>
        </p:txBody>
      </p:sp>
    </p:spTree>
    <p:extLst>
      <p:ext uri="{BB962C8B-B14F-4D97-AF65-F5344CB8AC3E}">
        <p14:creationId xmlns:p14="http://schemas.microsoft.com/office/powerpoint/2010/main" val="3070496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CSA Myths</a:t>
            </a:r>
            <a:endParaRPr lang="en-AU" dirty="0"/>
          </a:p>
        </p:txBody>
      </p:sp>
      <p:sp>
        <p:nvSpPr>
          <p:cNvPr id="3" name="Content Placeholder 2"/>
          <p:cNvSpPr>
            <a:spLocks noGrp="1"/>
          </p:cNvSpPr>
          <p:nvPr>
            <p:ph idx="1"/>
          </p:nvPr>
        </p:nvSpPr>
        <p:spPr/>
        <p:txBody>
          <a:bodyPr>
            <a:normAutofit fontScale="55000" lnSpcReduction="20000"/>
          </a:bodyPr>
          <a:lstStyle/>
          <a:p>
            <a:pPr>
              <a:spcAft>
                <a:spcPts val="600"/>
              </a:spcAft>
            </a:pPr>
            <a:r>
              <a:rPr lang="en-AU" b="1" dirty="0" smtClean="0"/>
              <a:t>CSA Myth 5: </a:t>
            </a:r>
            <a:r>
              <a:rPr lang="en-AU" dirty="0" smtClean="0"/>
              <a:t>Children can be easily induced to make false allegations of sexual abuse.</a:t>
            </a:r>
          </a:p>
          <a:p>
            <a:pPr>
              <a:spcAft>
                <a:spcPts val="600"/>
              </a:spcAft>
            </a:pPr>
            <a:r>
              <a:rPr lang="en-AU" b="1" dirty="0" smtClean="0"/>
              <a:t>CSA Reality 5: </a:t>
            </a:r>
            <a:r>
              <a:rPr lang="en-AU" dirty="0" smtClean="0"/>
              <a:t>Children’s disclosures of sexual abuse can take many forms including sexualised  behaviour,  injuries and infections , drawings, verbal statements – usually to a person they perceive as safe and trustworthy, such as non-offending primary caregivers (typically mothers).  Lack of knowledge about sex, fears of the perpetrator, of not being believed,  of  consequences threatened by the perpetrator, shame and guilt are common reasons for silence or retraction of allegations.  Research consistently points to over 90% of allegations having a factual basis (Brown et al 2001).</a:t>
            </a:r>
          </a:p>
          <a:p>
            <a:pPr>
              <a:spcAft>
                <a:spcPts val="600"/>
              </a:spcAft>
            </a:pPr>
            <a:r>
              <a:rPr lang="en-AU" b="1" dirty="0" smtClean="0"/>
              <a:t>CSA Myth 6: </a:t>
            </a:r>
            <a:r>
              <a:rPr lang="en-AU" dirty="0" smtClean="0"/>
              <a:t>Children can benefit from a relationship with a parent who is sexually abusing them.</a:t>
            </a:r>
          </a:p>
          <a:p>
            <a:pPr>
              <a:spcAft>
                <a:spcPts val="600"/>
              </a:spcAft>
            </a:pPr>
            <a:r>
              <a:rPr lang="en-AU" b="1" dirty="0" smtClean="0"/>
              <a:t>CSA Reality 6: </a:t>
            </a:r>
            <a:r>
              <a:rPr lang="en-AU" dirty="0" smtClean="0"/>
              <a:t>The parental relationship is an additional risk factor in assessing the severity of child sex abuse </a:t>
            </a:r>
            <a:r>
              <a:rPr lang="en-AU" dirty="0" err="1" smtClean="0"/>
              <a:t>sequeale</a:t>
            </a:r>
            <a:r>
              <a:rPr lang="en-AU" dirty="0" smtClean="0"/>
              <a:t> for victims due to (1) the betrayal &amp; exploitation of the child’s trust (2) repeat opportunities for offending  &amp; lack of safety over time (3) the dominant presence and role of a parent in a child’s life (4) the loss or disruption of the child’s relationship with the non-offending parent either as part of the grooming process of through court orders.</a:t>
            </a:r>
          </a:p>
          <a:p>
            <a:endParaRPr lang="en-AU" dirty="0"/>
          </a:p>
        </p:txBody>
      </p:sp>
    </p:spTree>
    <p:extLst>
      <p:ext uri="{BB962C8B-B14F-4D97-AF65-F5344CB8AC3E}">
        <p14:creationId xmlns:p14="http://schemas.microsoft.com/office/powerpoint/2010/main" val="2234280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Happy Endings</a:t>
            </a:r>
            <a:endParaRPr lang="en-AU" dirty="0"/>
          </a:p>
        </p:txBody>
      </p:sp>
      <p:sp>
        <p:nvSpPr>
          <p:cNvPr id="3" name="Content Placeholder 2"/>
          <p:cNvSpPr>
            <a:spLocks noGrp="1"/>
          </p:cNvSpPr>
          <p:nvPr>
            <p:ph idx="1"/>
          </p:nvPr>
        </p:nvSpPr>
        <p:spPr/>
        <p:txBody>
          <a:bodyPr>
            <a:normAutofit fontScale="55000" lnSpcReduction="20000"/>
          </a:bodyPr>
          <a:lstStyle/>
          <a:p>
            <a:pPr marL="0" indent="0">
              <a:buNone/>
            </a:pPr>
            <a:r>
              <a:rPr lang="en-AU" dirty="0" smtClean="0"/>
              <a:t>The failure of the family law system to respond effectively to child abuse is a long-standing problem created by multiple factors including:</a:t>
            </a:r>
          </a:p>
          <a:p>
            <a:r>
              <a:rPr lang="en-AU" dirty="0" smtClean="0"/>
              <a:t>The state/federal jurisdictional divide (Family Law Council 2002;Fehlberg &amp; Kelly 2000)</a:t>
            </a:r>
          </a:p>
          <a:p>
            <a:r>
              <a:rPr lang="en-AU" dirty="0" smtClean="0"/>
              <a:t>Lack of forensic expertise in child sex abuse &amp; understanding of CSA offender behaviour &amp; </a:t>
            </a:r>
            <a:r>
              <a:rPr lang="en-AU" smtClean="0"/>
              <a:t>victim impacts available </a:t>
            </a:r>
            <a:r>
              <a:rPr lang="en-AU" dirty="0" smtClean="0"/>
              <a:t>to family law decision makers.</a:t>
            </a:r>
          </a:p>
          <a:p>
            <a:r>
              <a:rPr lang="en-AU" dirty="0" smtClean="0"/>
              <a:t>The adversarial legal systems &amp; problems for vulnerable witnesses (Cossins 2010)</a:t>
            </a:r>
          </a:p>
          <a:p>
            <a:r>
              <a:rPr lang="en-AU" dirty="0" smtClean="0"/>
              <a:t>The use of the ‘</a:t>
            </a:r>
            <a:r>
              <a:rPr lang="en-AU" dirty="0" err="1" smtClean="0"/>
              <a:t>Briginshaw</a:t>
            </a:r>
            <a:r>
              <a:rPr lang="en-AU" dirty="0" smtClean="0"/>
              <a:t>’ principle in CSA cases.</a:t>
            </a:r>
          </a:p>
          <a:p>
            <a:r>
              <a:rPr lang="en-AU" dirty="0" smtClean="0"/>
              <a:t>Culturally accepted false beliefs about CSA in the family law system (Brown et al 2000).</a:t>
            </a:r>
          </a:p>
          <a:p>
            <a:r>
              <a:rPr lang="en-AU" dirty="0" smtClean="0"/>
              <a:t>The lack of clarity of priority in the 2 primary principles of ‘right to a meaningful relationship’ </a:t>
            </a:r>
            <a:r>
              <a:rPr lang="en-AU" dirty="0"/>
              <a:t>a</a:t>
            </a:r>
            <a:r>
              <a:rPr lang="en-AU" dirty="0" smtClean="0"/>
              <a:t>nd ‘right to safety’. </a:t>
            </a:r>
          </a:p>
          <a:p>
            <a:pPr marL="0" indent="0">
              <a:buNone/>
            </a:pPr>
            <a:r>
              <a:rPr lang="en-AU" dirty="0" smtClean="0"/>
              <a:t>The new family violence amendments attempt to address this last point but significant barriers to positive change will remain unless the problem is acknowledged and systemically addressed.</a:t>
            </a:r>
            <a:endParaRPr lang="en-AU" dirty="0"/>
          </a:p>
        </p:txBody>
      </p:sp>
    </p:spTree>
    <p:extLst>
      <p:ext uri="{BB962C8B-B14F-4D97-AF65-F5344CB8AC3E}">
        <p14:creationId xmlns:p14="http://schemas.microsoft.com/office/powerpoint/2010/main" val="983985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p:txBody>
          <a:bodyPr>
            <a:normAutofit fontScale="40000" lnSpcReduction="20000"/>
          </a:bodyPr>
          <a:lstStyle/>
          <a:p>
            <a:r>
              <a:rPr lang="en-AU" dirty="0" smtClean="0"/>
              <a:t>Australian Bureau of Statistics, 2006, </a:t>
            </a:r>
            <a:r>
              <a:rPr lang="en-AU" i="1" dirty="0" smtClean="0"/>
              <a:t>Mental Health in Australia, A Snapshot, 2004-2005, Cat. No. </a:t>
            </a:r>
            <a:r>
              <a:rPr lang="en-AU" dirty="0" smtClean="0"/>
              <a:t>4824.0.55.001, </a:t>
            </a:r>
            <a:r>
              <a:rPr lang="en-AU" dirty="0" smtClean="0">
                <a:hlinkClick r:id="rId2"/>
              </a:rPr>
              <a:t>http://www.abs.gov.au/ausstats/abs@.nsf/mf/4824.0.55.001</a:t>
            </a:r>
            <a:endParaRPr lang="en-AU" dirty="0" smtClean="0"/>
          </a:p>
          <a:p>
            <a:r>
              <a:rPr lang="en-GB" dirty="0" smtClean="0"/>
              <a:t>Amato</a:t>
            </a:r>
            <a:r>
              <a:rPr lang="en-GB" dirty="0"/>
              <a:t>, P., (1993) ‘Contact with Non-custodial Fathers and Children’s Wellbeing’, Family</a:t>
            </a:r>
            <a:r>
              <a:rPr lang="en-GB" i="1" dirty="0"/>
              <a:t> Matters,</a:t>
            </a:r>
            <a:r>
              <a:rPr lang="en-GB" dirty="0"/>
              <a:t> 36: 32-34.</a:t>
            </a:r>
            <a:endParaRPr lang="en-AU" dirty="0"/>
          </a:p>
          <a:p>
            <a:r>
              <a:rPr lang="en-GB" dirty="0" err="1"/>
              <a:t>Beckinsale</a:t>
            </a:r>
            <a:r>
              <a:rPr lang="en-GB" dirty="0"/>
              <a:t>, P., Martin, G., and Clark, S., (1999) ‘Sexual abuse and suicidal issues in Australian young people: An interim report’, </a:t>
            </a:r>
            <a:r>
              <a:rPr lang="en-GB" i="1" dirty="0"/>
              <a:t>Australian Family Physician</a:t>
            </a:r>
            <a:r>
              <a:rPr lang="en-GB" dirty="0"/>
              <a:t>, 28 (12): 1298-1303.</a:t>
            </a:r>
            <a:endParaRPr lang="en-AU" dirty="0"/>
          </a:p>
          <a:p>
            <a:r>
              <a:rPr lang="en-GB" dirty="0"/>
              <a:t>Briggs, F., (1995)   </a:t>
            </a:r>
            <a:r>
              <a:rPr lang="en-GB" i="1" dirty="0"/>
              <a:t>From Victim to Offender,</a:t>
            </a:r>
            <a:r>
              <a:rPr lang="en-GB" dirty="0"/>
              <a:t> Sydney, Allen and </a:t>
            </a:r>
            <a:r>
              <a:rPr lang="en-GB" dirty="0" err="1"/>
              <a:t>Unwin</a:t>
            </a:r>
            <a:r>
              <a:rPr lang="en-GB" dirty="0"/>
              <a:t>.</a:t>
            </a:r>
            <a:endParaRPr lang="en-AU" dirty="0"/>
          </a:p>
          <a:p>
            <a:r>
              <a:rPr lang="en-GB" dirty="0" smtClean="0"/>
              <a:t>Brown</a:t>
            </a:r>
            <a:r>
              <a:rPr lang="en-GB" dirty="0"/>
              <a:t>, T., </a:t>
            </a:r>
            <a:r>
              <a:rPr lang="en-GB" dirty="0" err="1"/>
              <a:t>Frederico</a:t>
            </a:r>
            <a:r>
              <a:rPr lang="en-GB" dirty="0"/>
              <a:t>, M., Hewitt, L. and Sheehan, R., </a:t>
            </a:r>
            <a:r>
              <a:rPr lang="en-GB" dirty="0" smtClean="0"/>
              <a:t>2001  </a:t>
            </a:r>
            <a:r>
              <a:rPr lang="en-GB" i="1" dirty="0"/>
              <a:t>‘</a:t>
            </a:r>
            <a:r>
              <a:rPr lang="en-GB" dirty="0"/>
              <a:t>The Child Abuse and Divorce Myth’ </a:t>
            </a:r>
            <a:r>
              <a:rPr lang="en-GB" i="1" dirty="0"/>
              <a:t>Child Abuse Review,</a:t>
            </a:r>
            <a:r>
              <a:rPr lang="en-GB" dirty="0"/>
              <a:t> 10: 113-124</a:t>
            </a:r>
            <a:r>
              <a:rPr lang="en-GB" dirty="0" smtClean="0"/>
              <a:t>.</a:t>
            </a:r>
          </a:p>
          <a:p>
            <a:r>
              <a:rPr lang="en-GB" dirty="0"/>
              <a:t>Cossins, A.2010 </a:t>
            </a:r>
            <a:r>
              <a:rPr lang="en-GB" i="1" dirty="0"/>
              <a:t>Alternative Models for Prosecuting Child Sex Offences in Australia,</a:t>
            </a:r>
            <a:r>
              <a:rPr lang="en-GB" dirty="0"/>
              <a:t> Report of the National Child Sexual Abuse Reform Committee, Sydney, UNSW Law Faculty</a:t>
            </a:r>
            <a:r>
              <a:rPr lang="en-GB" dirty="0" smtClean="0"/>
              <a:t>.</a:t>
            </a:r>
          </a:p>
          <a:p>
            <a:r>
              <a:rPr lang="en-GB" dirty="0" smtClean="0"/>
              <a:t>Dunne, MP, </a:t>
            </a:r>
            <a:r>
              <a:rPr lang="en-GB" dirty="0" err="1" smtClean="0"/>
              <a:t>Purdie</a:t>
            </a:r>
            <a:r>
              <a:rPr lang="en-GB" dirty="0" smtClean="0"/>
              <a:t>, DM, Cook, MD, Boyle, FM, </a:t>
            </a:r>
            <a:r>
              <a:rPr lang="en-GB" dirty="0" err="1" smtClean="0"/>
              <a:t>Najman</a:t>
            </a:r>
            <a:r>
              <a:rPr lang="en-GB" dirty="0" smtClean="0"/>
              <a:t>, JM 2003, ‘Is child sexual abuse declining? Evidence from a population-based survey of men and women in Australia’, Child Abuse and Neglect, </a:t>
            </a:r>
            <a:r>
              <a:rPr lang="en-GB" dirty="0" err="1" smtClean="0"/>
              <a:t>vol</a:t>
            </a:r>
            <a:r>
              <a:rPr lang="en-GB" dirty="0" smtClean="0"/>
              <a:t>, 27no. 2, pp.141-152.</a:t>
            </a:r>
          </a:p>
          <a:p>
            <a:r>
              <a:rPr lang="en-GB" dirty="0"/>
              <a:t>Family Law Council (2002) </a:t>
            </a:r>
            <a:r>
              <a:rPr lang="en-GB" i="1" dirty="0"/>
              <a:t>Family Law and Child Protection</a:t>
            </a:r>
            <a:r>
              <a:rPr lang="en-GB" dirty="0"/>
              <a:t>, Canberra, AGPS.</a:t>
            </a:r>
            <a:endParaRPr lang="en-AU" dirty="0"/>
          </a:p>
          <a:p>
            <a:r>
              <a:rPr lang="en-GB" dirty="0" err="1" smtClean="0"/>
              <a:t>Fehlberg</a:t>
            </a:r>
            <a:r>
              <a:rPr lang="en-GB" dirty="0"/>
              <a:t>, B., and Kelly, F., (2000)  Jurisdictional Overlaps: Division of the Children’s Court of Victoria and the Family Court of Australia, </a:t>
            </a:r>
            <a:r>
              <a:rPr lang="en-GB" i="1" dirty="0"/>
              <a:t>Australian Journal of Family Law</a:t>
            </a:r>
            <a:r>
              <a:rPr lang="en-GB" dirty="0"/>
              <a:t>, 14 (3): 211-233.</a:t>
            </a:r>
            <a:endParaRPr lang="en-AU" dirty="0"/>
          </a:p>
          <a:p>
            <a:r>
              <a:rPr lang="en-AU" dirty="0" smtClean="0"/>
              <a:t>Harrison</a:t>
            </a:r>
            <a:r>
              <a:rPr lang="en-AU" dirty="0"/>
              <a:t>, M. (2007). </a:t>
            </a:r>
            <a:r>
              <a:rPr lang="en-AU" i="1" dirty="0"/>
              <a:t>Finding a better way: A bold departure from </a:t>
            </a:r>
            <a:r>
              <a:rPr lang="en-AU" i="1" dirty="0" smtClean="0"/>
              <a:t>the traditional </a:t>
            </a:r>
            <a:r>
              <a:rPr lang="en-AU" i="1" dirty="0"/>
              <a:t>common law approach to the conduct of legal </a:t>
            </a:r>
            <a:r>
              <a:rPr lang="en-AU" i="1" dirty="0" err="1" smtClean="0"/>
              <a:t>proceedings.</a:t>
            </a:r>
            <a:r>
              <a:rPr lang="en-AU" dirty="0" err="1" smtClean="0"/>
              <a:t>Canberra</a:t>
            </a:r>
            <a:r>
              <a:rPr lang="en-AU" dirty="0"/>
              <a:t>: Family Court of Australia</a:t>
            </a:r>
            <a:r>
              <a:rPr lang="en-AU" dirty="0" smtClean="0"/>
              <a:t>.</a:t>
            </a:r>
          </a:p>
          <a:p>
            <a:r>
              <a:rPr lang="en-GB" dirty="0" err="1" smtClean="0"/>
              <a:t>Smallbone</a:t>
            </a:r>
            <a:r>
              <a:rPr lang="en-GB" dirty="0"/>
              <a:t>, S. and </a:t>
            </a:r>
            <a:r>
              <a:rPr lang="en-GB" dirty="0" err="1"/>
              <a:t>Wortley</a:t>
            </a:r>
            <a:r>
              <a:rPr lang="en-GB" dirty="0"/>
              <a:t>, R., (2001)  </a:t>
            </a:r>
            <a:r>
              <a:rPr lang="en-GB" i="1" dirty="0"/>
              <a:t>Child Sexual Abuse: Offender Characteristics and Modus Operandi</a:t>
            </a:r>
            <a:r>
              <a:rPr lang="en-GB" dirty="0"/>
              <a:t>, Trends and Issues in Crime and Criminal Justice Paper No. 193, Canberra, Australian Institute of Criminology.</a:t>
            </a:r>
            <a:endParaRPr lang="en-AU" dirty="0"/>
          </a:p>
          <a:p>
            <a:r>
              <a:rPr lang="en-GB" dirty="0" err="1" smtClean="0"/>
              <a:t>Zlotnick</a:t>
            </a:r>
            <a:r>
              <a:rPr lang="en-GB" dirty="0"/>
              <a:t>, C., </a:t>
            </a:r>
            <a:r>
              <a:rPr lang="en-GB" dirty="0" err="1"/>
              <a:t>Zakriski</a:t>
            </a:r>
            <a:r>
              <a:rPr lang="en-GB" dirty="0"/>
              <a:t>, A., Shea, M., Costello, E., Begin, A., Pearlstein, T., and Simpson, E., </a:t>
            </a:r>
            <a:r>
              <a:rPr lang="en-GB" dirty="0" smtClean="0"/>
              <a:t>1996 </a:t>
            </a:r>
            <a:r>
              <a:rPr lang="en-GB" dirty="0"/>
              <a:t>‘The Long-Term </a:t>
            </a:r>
            <a:r>
              <a:rPr lang="en-GB" dirty="0" err="1"/>
              <a:t>Sequelae</a:t>
            </a:r>
            <a:r>
              <a:rPr lang="en-GB" dirty="0"/>
              <a:t> of Sexual Abuse: Support for a Complex Post-traumatic Stress Disorder’,  </a:t>
            </a:r>
            <a:r>
              <a:rPr lang="en-GB" i="1" dirty="0"/>
              <a:t>Journal of Traumatic Stress,  </a:t>
            </a:r>
            <a:r>
              <a:rPr lang="en-GB" dirty="0"/>
              <a:t>9 (2):195-213.</a:t>
            </a:r>
            <a:endParaRPr lang="en-AU" dirty="0"/>
          </a:p>
          <a:p>
            <a:endParaRPr lang="en-AU" dirty="0"/>
          </a:p>
          <a:p>
            <a:endParaRPr lang="en-AU" dirty="0"/>
          </a:p>
          <a:p>
            <a:endParaRPr lang="en-AU" dirty="0"/>
          </a:p>
        </p:txBody>
      </p:sp>
    </p:spTree>
    <p:extLst>
      <p:ext uri="{BB962C8B-B14F-4D97-AF65-F5344CB8AC3E}">
        <p14:creationId xmlns:p14="http://schemas.microsoft.com/office/powerpoint/2010/main" val="64849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Failing System</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The Australian Family Law system lacks the infrastructure  and jurisdiction to directly investigate and respond to child abuse cases(FLC 2002).</a:t>
            </a:r>
          </a:p>
          <a:p>
            <a:r>
              <a:rPr lang="en-AU" dirty="0" smtClean="0"/>
              <a:t>State child protection services are overloaded &amp; often do not investigate referrals from the Family Courts (Brown </a:t>
            </a:r>
            <a:r>
              <a:rPr lang="en-AU" i="1" dirty="0" smtClean="0"/>
              <a:t>et al. </a:t>
            </a:r>
            <a:r>
              <a:rPr lang="en-AU" dirty="0" smtClean="0"/>
              <a:t>2001).</a:t>
            </a:r>
          </a:p>
          <a:p>
            <a:r>
              <a:rPr lang="en-AU" dirty="0" smtClean="0"/>
              <a:t>Adelaide Advertiser 17/2/2007 </a:t>
            </a:r>
            <a:r>
              <a:rPr lang="en-AU" dirty="0"/>
              <a:t>reported that only </a:t>
            </a:r>
            <a:r>
              <a:rPr lang="en-AU" dirty="0" smtClean="0"/>
              <a:t>two of </a:t>
            </a:r>
            <a:r>
              <a:rPr lang="en-AU" dirty="0"/>
              <a:t>30 FCA referrals </a:t>
            </a:r>
            <a:r>
              <a:rPr lang="en-AU" dirty="0" smtClean="0"/>
              <a:t>were investigated by child </a:t>
            </a:r>
            <a:r>
              <a:rPr lang="en-AU" dirty="0"/>
              <a:t>protection services due </a:t>
            </a:r>
            <a:r>
              <a:rPr lang="en-AU" dirty="0" smtClean="0"/>
              <a:t>to resource pressures.  </a:t>
            </a:r>
          </a:p>
          <a:p>
            <a:r>
              <a:rPr lang="en-AU" dirty="0" smtClean="0"/>
              <a:t>Adelaide Advertiser 6/7/2011 </a:t>
            </a:r>
            <a:r>
              <a:rPr lang="en-US" dirty="0" smtClean="0"/>
              <a:t>Families SA had refused more than 40 court requests to urgently intervene in child protection cases</a:t>
            </a:r>
            <a:r>
              <a:rPr lang="en-AU" dirty="0" smtClean="0"/>
              <a:t>.</a:t>
            </a:r>
          </a:p>
          <a:p>
            <a:endParaRPr lang="en-AU" dirty="0"/>
          </a:p>
        </p:txBody>
      </p:sp>
    </p:spTree>
    <p:extLst>
      <p:ext uri="{BB962C8B-B14F-4D97-AF65-F5344CB8AC3E}">
        <p14:creationId xmlns:p14="http://schemas.microsoft.com/office/powerpoint/2010/main" val="254771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solidFill>
                  <a:schemeClr val="tx2">
                    <a:satMod val="200000"/>
                  </a:schemeClr>
                </a:solidFill>
              </a:rPr>
              <a:t>Australia’s family law system</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85000" lnSpcReduction="10000"/>
          </a:bodyPr>
          <a:lstStyle/>
          <a:p>
            <a:pPr marL="411480" eaLnBrk="1" fontAlgn="auto" hangingPunct="1">
              <a:spcAft>
                <a:spcPts val="0"/>
              </a:spcAft>
              <a:buFont typeface="Wingdings"/>
              <a:buChar char=""/>
              <a:defRPr/>
            </a:pPr>
            <a:r>
              <a:rPr lang="en-AU" dirty="0" smtClean="0"/>
              <a:t>Private adversarial system </a:t>
            </a:r>
          </a:p>
          <a:p>
            <a:pPr marL="411480" eaLnBrk="1" fontAlgn="auto" hangingPunct="1">
              <a:spcAft>
                <a:spcPts val="0"/>
              </a:spcAft>
              <a:buFont typeface="Wingdings"/>
              <a:buChar char=""/>
              <a:defRPr/>
            </a:pPr>
            <a:r>
              <a:rPr lang="en-AU" dirty="0" smtClean="0"/>
              <a:t>2 courts – Federal Magistrates Court (FMC) – default stream: and Family Court of Australia (FCA) – complex cases: Magellan = serious abuse cases: </a:t>
            </a:r>
          </a:p>
          <a:p>
            <a:pPr marL="411480" eaLnBrk="1" fontAlgn="auto" hangingPunct="1">
              <a:spcAft>
                <a:spcPts val="0"/>
              </a:spcAft>
              <a:buFont typeface="Wingdings"/>
              <a:buChar char=""/>
              <a:defRPr/>
            </a:pPr>
            <a:r>
              <a:rPr lang="en-AU" dirty="0" smtClean="0"/>
              <a:t>Abuse claims are present in cases across the system.</a:t>
            </a:r>
          </a:p>
          <a:p>
            <a:pPr marL="411480" eaLnBrk="1" fontAlgn="auto" hangingPunct="1">
              <a:spcAft>
                <a:spcPts val="0"/>
              </a:spcAft>
              <a:buFont typeface="Wingdings"/>
              <a:buChar char=""/>
              <a:defRPr/>
            </a:pPr>
            <a:r>
              <a:rPr lang="en-AU" dirty="0" smtClean="0"/>
              <a:t>Children’s Matters 2 primary principles: 1.right to meaningful relationship with both parents and 2. the right to be protected from abuse.  </a:t>
            </a:r>
          </a:p>
          <a:p>
            <a:pPr marL="411480" eaLnBrk="1" fontAlgn="auto" hangingPunct="1">
              <a:spcAft>
                <a:spcPts val="0"/>
              </a:spcAft>
              <a:buFont typeface="Wingdings"/>
              <a:buChar char=""/>
              <a:defRPr/>
            </a:pPr>
            <a:r>
              <a:rPr lang="en-AU" dirty="0" smtClean="0"/>
              <a:t>June 7 2012 amendments clarify priority of </a:t>
            </a:r>
            <a:r>
              <a:rPr lang="en-AU" dirty="0" smtClean="0"/>
              <a:t>safety (Not examined here). </a:t>
            </a:r>
            <a:endParaRPr lang="en-AU" dirty="0"/>
          </a:p>
        </p:txBody>
      </p:sp>
    </p:spTree>
    <p:extLst>
      <p:ext uri="{BB962C8B-B14F-4D97-AF65-F5344CB8AC3E}">
        <p14:creationId xmlns:p14="http://schemas.microsoft.com/office/powerpoint/2010/main" val="135762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Child Sexual Abuse &amp; Legal Systems</a:t>
            </a:r>
            <a:endParaRPr lang="en-AU" sz="3600" dirty="0"/>
          </a:p>
        </p:txBody>
      </p:sp>
      <p:sp>
        <p:nvSpPr>
          <p:cNvPr id="3" name="Content Placeholder 2"/>
          <p:cNvSpPr>
            <a:spLocks noGrp="1"/>
          </p:cNvSpPr>
          <p:nvPr>
            <p:ph idx="1"/>
          </p:nvPr>
        </p:nvSpPr>
        <p:spPr/>
        <p:txBody>
          <a:bodyPr>
            <a:normAutofit fontScale="85000" lnSpcReduction="20000"/>
          </a:bodyPr>
          <a:lstStyle/>
          <a:p>
            <a:r>
              <a:rPr lang="en-AU" dirty="0" smtClean="0"/>
              <a:t>Australian population study - Non-penetrative CSA was twice as common among women (33.6%) than men (15.9%). Approximately 12% of women ( 956,600) and 4% of men (337,400) reported unwanted penetrative experiences before age 15 (Dunne et al 2003; ABS 2006).</a:t>
            </a:r>
          </a:p>
          <a:p>
            <a:r>
              <a:rPr lang="en-AU" dirty="0" smtClean="0"/>
              <a:t>In both criminal and civil law child sexual abuse is difficult to ‘prove’ because child victims’ testimony is legally problematized (Cossins 2010).</a:t>
            </a:r>
          </a:p>
          <a:p>
            <a:r>
              <a:rPr lang="en-AU" dirty="0" smtClean="0"/>
              <a:t>‘</a:t>
            </a:r>
            <a:r>
              <a:rPr lang="en-AU" dirty="0" err="1" smtClean="0"/>
              <a:t>Briginshaw</a:t>
            </a:r>
            <a:r>
              <a:rPr lang="en-AU" dirty="0" smtClean="0"/>
              <a:t>’ </a:t>
            </a:r>
            <a:r>
              <a:rPr lang="en-AU" dirty="0" smtClean="0"/>
              <a:t>test of evidence (highest end of balance of probabilities) is routinely applied to CSA allegations in the family law system.</a:t>
            </a:r>
            <a:endParaRPr lang="en-AU" dirty="0"/>
          </a:p>
        </p:txBody>
      </p:sp>
    </p:spTree>
    <p:extLst>
      <p:ext uri="{BB962C8B-B14F-4D97-AF65-F5344CB8AC3E}">
        <p14:creationId xmlns:p14="http://schemas.microsoft.com/office/powerpoint/2010/main" val="292919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fontAlgn="auto">
              <a:spcAft>
                <a:spcPts val="0"/>
              </a:spcAft>
              <a:defRPr/>
            </a:pPr>
            <a:r>
              <a:rPr lang="en-AU" sz="3200" smtClean="0">
                <a:solidFill>
                  <a:schemeClr val="accent1">
                    <a:satMod val="150000"/>
                  </a:schemeClr>
                </a:solidFill>
              </a:rPr>
              <a:t>High Court decision in Briginshaw v Briginshaw (1938) 60 CLR 336, where Justice Dixon said:</a:t>
            </a:r>
          </a:p>
        </p:txBody>
      </p:sp>
      <p:sp>
        <p:nvSpPr>
          <p:cNvPr id="10243" name="Content Placeholder 2"/>
          <p:cNvSpPr>
            <a:spLocks noGrp="1"/>
          </p:cNvSpPr>
          <p:nvPr>
            <p:ph idx="1"/>
          </p:nvPr>
        </p:nvSpPr>
        <p:spPr/>
        <p:txBody>
          <a:bodyPr rtlCol="0">
            <a:normAutofit fontScale="92500" lnSpcReduction="10000"/>
          </a:bodyPr>
          <a:lstStyle/>
          <a:p>
            <a:pPr marL="438912" indent="-320040" fontAlgn="auto">
              <a:spcBef>
                <a:spcPts val="0"/>
              </a:spcBef>
              <a:spcAft>
                <a:spcPts val="0"/>
              </a:spcAft>
              <a:buFont typeface="Wingdings 2"/>
              <a:buChar char=""/>
              <a:defRPr/>
            </a:pPr>
            <a:r>
              <a:rPr lang="en-AU" sz="2000" dirty="0" smtClean="0"/>
              <a:t>“The seriousness of an allegation made, the </a:t>
            </a:r>
            <a:r>
              <a:rPr lang="en-AU" sz="2000" u="sng" dirty="0" smtClean="0"/>
              <a:t>inherent unlikelihood </a:t>
            </a:r>
            <a:r>
              <a:rPr lang="en-AU" sz="2000" dirty="0" smtClean="0"/>
              <a:t>of an occurrence of a given description, or the </a:t>
            </a:r>
            <a:r>
              <a:rPr lang="en-AU" sz="2000" u="sng" dirty="0" smtClean="0"/>
              <a:t>gravity of the consequences </a:t>
            </a:r>
            <a:r>
              <a:rPr lang="en-AU" sz="2000" dirty="0" smtClean="0"/>
              <a:t>flowing from a particular finding are considerations which must affect the answer to the question whether the issue has been proved to the reasonable satisfaction of the tribunal. In such matters ‘reasonable satisfaction’ should not be produced by inexact proofs, indefinite testimony, or indirect references” (p. 332).</a:t>
            </a:r>
          </a:p>
          <a:p>
            <a:pPr marL="438912" indent="-320040" fontAlgn="auto">
              <a:spcBef>
                <a:spcPts val="0"/>
              </a:spcBef>
              <a:spcAft>
                <a:spcPts val="0"/>
              </a:spcAft>
              <a:buFont typeface="Wingdings 2"/>
              <a:buChar char=""/>
              <a:defRPr/>
            </a:pPr>
            <a:r>
              <a:rPr lang="en-AU" sz="2000" dirty="0" smtClean="0"/>
              <a:t>The ‘</a:t>
            </a:r>
            <a:r>
              <a:rPr lang="en-AU" sz="2000" dirty="0" err="1" smtClean="0"/>
              <a:t>Briginshaw</a:t>
            </a:r>
            <a:r>
              <a:rPr lang="en-AU" sz="2000" dirty="0" smtClean="0"/>
              <a:t> standard’ has been incorporated into the Evidence Act 1995 (</a:t>
            </a:r>
            <a:r>
              <a:rPr lang="en-AU" sz="2000" dirty="0" err="1" smtClean="0"/>
              <a:t>Cth</a:t>
            </a:r>
            <a:r>
              <a:rPr lang="en-AU" sz="2000" dirty="0" smtClean="0"/>
              <a:t>). It provides that in determining whether the evidence satisfies the balance of probabilities test, that “the gravity of the matters alleged” be taken into consideration (section 142) and that </a:t>
            </a:r>
            <a:r>
              <a:rPr lang="en-AU" sz="2000" u="sng" dirty="0" smtClean="0"/>
              <a:t>evidence not be admitted </a:t>
            </a:r>
            <a:r>
              <a:rPr lang="en-AU" sz="2000" dirty="0" smtClean="0"/>
              <a:t>“if its probative value is substantially outweighed by the danger that the evidence might: (a) </a:t>
            </a:r>
            <a:r>
              <a:rPr lang="en-AU" sz="2000" u="sng" dirty="0" smtClean="0"/>
              <a:t>be unfairly prejudicial to a party</a:t>
            </a:r>
            <a:r>
              <a:rPr lang="en-AU" sz="2000" dirty="0" smtClean="0"/>
              <a:t>; or (b) be misleading or confusing; or (c) cause or result in undue waste of time” (section 135). </a:t>
            </a:r>
            <a:r>
              <a:rPr lang="en-AU" sz="2000" dirty="0" smtClean="0"/>
              <a:t>In other words, the evidence needs to have higher probative value if the consequences to a party of a particular finding are grave.</a:t>
            </a:r>
            <a:endParaRPr lang="en-AU" sz="2000" dirty="0" smtClean="0"/>
          </a:p>
        </p:txBody>
      </p:sp>
    </p:spTree>
    <p:extLst>
      <p:ext uri="{BB962C8B-B14F-4D97-AF65-F5344CB8AC3E}">
        <p14:creationId xmlns:p14="http://schemas.microsoft.com/office/powerpoint/2010/main" val="2873824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Most CSA Allegations Are Rejected</a:t>
            </a:r>
            <a:endParaRPr lang="en-AU" dirty="0"/>
          </a:p>
        </p:txBody>
      </p:sp>
      <p:sp>
        <p:nvSpPr>
          <p:cNvPr id="3" name="Content Placeholder 2"/>
          <p:cNvSpPr>
            <a:spLocks noGrp="1"/>
          </p:cNvSpPr>
          <p:nvPr>
            <p:ph idx="1"/>
          </p:nvPr>
        </p:nvSpPr>
        <p:spPr/>
        <p:txBody>
          <a:bodyPr>
            <a:normAutofit fontScale="70000" lnSpcReduction="20000"/>
          </a:bodyPr>
          <a:lstStyle/>
          <a:p>
            <a:pPr marL="0" indent="0">
              <a:buNone/>
            </a:pPr>
            <a:r>
              <a:rPr lang="en-AU" dirty="0" smtClean="0"/>
              <a:t>Evidence difficulties = </a:t>
            </a:r>
          </a:p>
          <a:p>
            <a:r>
              <a:rPr lang="en-AU" dirty="0" smtClean="0"/>
              <a:t>lack of state child protection investigation of family law referrals;  </a:t>
            </a:r>
          </a:p>
          <a:p>
            <a:r>
              <a:rPr lang="en-AU" dirty="0" smtClean="0"/>
              <a:t>judicial rejection of child protection substantiations on the basis that the accused has no access to ‘natural justice’ in such investigations;  </a:t>
            </a:r>
          </a:p>
          <a:p>
            <a:r>
              <a:rPr lang="en-AU" dirty="0" smtClean="0"/>
              <a:t>age &amp; language of child; </a:t>
            </a:r>
          </a:p>
          <a:p>
            <a:r>
              <a:rPr lang="en-AU" dirty="0" smtClean="0"/>
              <a:t>lack of forensic expertise in identifying CSA indicators; </a:t>
            </a:r>
          </a:p>
          <a:p>
            <a:r>
              <a:rPr lang="en-AU" dirty="0" smtClean="0"/>
              <a:t>secrecy of offending; </a:t>
            </a:r>
          </a:p>
          <a:p>
            <a:r>
              <a:rPr lang="en-AU" dirty="0" smtClean="0"/>
              <a:t>denials by alleged perpetrator; </a:t>
            </a:r>
          </a:p>
          <a:p>
            <a:r>
              <a:rPr lang="en-AU" dirty="0" err="1" smtClean="0"/>
              <a:t>Briginshaw</a:t>
            </a:r>
            <a:r>
              <a:rPr lang="en-AU" dirty="0" smtClean="0"/>
              <a:t>  &amp; rules of evidence; </a:t>
            </a:r>
          </a:p>
          <a:p>
            <a:r>
              <a:rPr lang="en-AU" dirty="0" smtClean="0"/>
              <a:t>cultural beliefs in the family law system that mothers routinely falsely allege abuse for ‘advantage’.</a:t>
            </a:r>
            <a:endParaRPr lang="en-AU" dirty="0"/>
          </a:p>
        </p:txBody>
      </p:sp>
    </p:spTree>
    <p:extLst>
      <p:ext uri="{BB962C8B-B14F-4D97-AF65-F5344CB8AC3E}">
        <p14:creationId xmlns:p14="http://schemas.microsoft.com/office/powerpoint/2010/main" val="2011912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fontAlgn="auto">
              <a:spcAft>
                <a:spcPts val="0"/>
              </a:spcAft>
              <a:defRPr/>
            </a:pPr>
            <a:r>
              <a:rPr lang="en-AU" smtClean="0">
                <a:solidFill>
                  <a:schemeClr val="accent1">
                    <a:satMod val="150000"/>
                  </a:schemeClr>
                </a:solidFill>
              </a:rPr>
              <a:t>M and M (1988) 166 CLR 69.</a:t>
            </a:r>
          </a:p>
        </p:txBody>
      </p:sp>
      <p:sp>
        <p:nvSpPr>
          <p:cNvPr id="9219" name="Content Placeholder 2"/>
          <p:cNvSpPr>
            <a:spLocks noGrp="1"/>
          </p:cNvSpPr>
          <p:nvPr>
            <p:ph idx="1"/>
          </p:nvPr>
        </p:nvSpPr>
        <p:spPr/>
        <p:txBody>
          <a:bodyPr rtlCol="0">
            <a:normAutofit lnSpcReduction="10000"/>
          </a:bodyPr>
          <a:lstStyle/>
          <a:p>
            <a:pPr marL="438912" indent="-320040" fontAlgn="auto">
              <a:spcBef>
                <a:spcPts val="0"/>
              </a:spcBef>
              <a:spcAft>
                <a:spcPts val="0"/>
              </a:spcAft>
              <a:buFont typeface="Wingdings 2"/>
              <a:buChar char=""/>
              <a:defRPr/>
            </a:pPr>
            <a:r>
              <a:rPr lang="en-AU" sz="2400" dirty="0" smtClean="0"/>
              <a:t>“In M and M, the High Court held that when dealing with allegations (of abuse) </a:t>
            </a:r>
            <a:r>
              <a:rPr lang="en-AU" sz="2400" u="sng" dirty="0" smtClean="0"/>
              <a:t>the FCA is not required to make a finding</a:t>
            </a:r>
            <a:r>
              <a:rPr lang="en-AU" sz="2400" dirty="0" smtClean="0"/>
              <a:t> of whether particular individuals have inflicted abuse or neglect- role of the criminal courts. </a:t>
            </a:r>
          </a:p>
          <a:p>
            <a:pPr marL="438912" indent="-320040" fontAlgn="auto">
              <a:spcBef>
                <a:spcPts val="0"/>
              </a:spcBef>
              <a:spcAft>
                <a:spcPts val="0"/>
              </a:spcAft>
              <a:buFont typeface="Wingdings 2"/>
              <a:buChar char=""/>
              <a:defRPr/>
            </a:pPr>
            <a:r>
              <a:rPr lang="en-AU" sz="2400" dirty="0" smtClean="0"/>
              <a:t>FCA to determine whether orders for residence or for contact create an ‘unacceptable risk’ for the child. It is required to assess the facts before it can consider any risk to the child when making orders for residence and contact, and these </a:t>
            </a:r>
            <a:r>
              <a:rPr lang="en-AU" sz="2400" u="sng" dirty="0" smtClean="0"/>
              <a:t>risks must be balanced against the desirability of a child maintaining contact with both parents</a:t>
            </a:r>
            <a:r>
              <a:rPr lang="en-AU" sz="2400" dirty="0" smtClean="0"/>
              <a:t>. Throughout this process, the Court depends on appropriate and accurate reports, to assist in it determining what is in the best interests of the child” (Harrison 2007 p. 22).</a:t>
            </a:r>
          </a:p>
          <a:p>
            <a:pPr marL="438912" indent="-320040" fontAlgn="auto">
              <a:spcBef>
                <a:spcPts val="0"/>
              </a:spcBef>
              <a:spcAft>
                <a:spcPts val="0"/>
              </a:spcAft>
              <a:buFont typeface="Wingdings 2"/>
              <a:buChar char=""/>
              <a:defRPr/>
            </a:pPr>
            <a:endParaRPr lang="en-AU" dirty="0" smtClean="0"/>
          </a:p>
        </p:txBody>
      </p:sp>
    </p:spTree>
    <p:extLst>
      <p:ext uri="{BB962C8B-B14F-4D97-AF65-F5344CB8AC3E}">
        <p14:creationId xmlns:p14="http://schemas.microsoft.com/office/powerpoint/2010/main" val="274489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AU" dirty="0" smtClean="0">
                <a:solidFill>
                  <a:schemeClr val="tx2">
                    <a:satMod val="200000"/>
                  </a:schemeClr>
                </a:solidFill>
              </a:rPr>
              <a:t>Family Law Pattern in CSA Cases</a:t>
            </a:r>
            <a:endParaRPr lang="en-AU" dirty="0">
              <a:solidFill>
                <a:schemeClr val="tx2">
                  <a:satMod val="200000"/>
                </a:schemeClr>
              </a:solidFill>
            </a:endParaRPr>
          </a:p>
        </p:txBody>
      </p:sp>
      <p:sp>
        <p:nvSpPr>
          <p:cNvPr id="3" name="Content Placeholder 2"/>
          <p:cNvSpPr>
            <a:spLocks noGrp="1"/>
          </p:cNvSpPr>
          <p:nvPr>
            <p:ph idx="1"/>
          </p:nvPr>
        </p:nvSpPr>
        <p:spPr/>
        <p:txBody>
          <a:bodyPr>
            <a:normAutofit fontScale="92500" lnSpcReduction="20000"/>
          </a:bodyPr>
          <a:lstStyle/>
          <a:p>
            <a:pPr marL="411480" eaLnBrk="1" fontAlgn="auto" hangingPunct="1">
              <a:spcAft>
                <a:spcPts val="0"/>
              </a:spcAft>
              <a:buFont typeface="Wingdings"/>
              <a:buChar char=""/>
              <a:defRPr/>
            </a:pPr>
            <a:r>
              <a:rPr lang="en-AU" dirty="0"/>
              <a:t>A</a:t>
            </a:r>
            <a:r>
              <a:rPr lang="en-AU" dirty="0" smtClean="0"/>
              <a:t>llegations are unlikely to be investigated by state child protection services or thus ‘substantiated’ – unless the alleged perpetrator makes admissions or is criminally convicted of </a:t>
            </a:r>
            <a:r>
              <a:rPr lang="en-AU" dirty="0" smtClean="0"/>
              <a:t>them (Brown et al 2001).</a:t>
            </a:r>
            <a:endParaRPr lang="en-AU" dirty="0" smtClean="0"/>
          </a:p>
          <a:p>
            <a:pPr marL="411480" eaLnBrk="1" fontAlgn="auto" hangingPunct="1">
              <a:spcAft>
                <a:spcPts val="0"/>
              </a:spcAft>
              <a:buFont typeface="Wingdings"/>
              <a:buChar char=""/>
              <a:defRPr/>
            </a:pPr>
            <a:r>
              <a:rPr lang="en-AU" dirty="0" smtClean="0"/>
              <a:t>Allegations will commonly be explained as a product of maternal coaching driven by her ‘delusion’, ‘enmeshment’ or ‘vengeance’.</a:t>
            </a:r>
          </a:p>
          <a:p>
            <a:pPr marL="411480" eaLnBrk="1" fontAlgn="auto" hangingPunct="1">
              <a:spcAft>
                <a:spcPts val="0"/>
              </a:spcAft>
              <a:buFont typeface="Wingdings"/>
              <a:buChar char=""/>
              <a:defRPr/>
            </a:pPr>
            <a:r>
              <a:rPr lang="en-AU" dirty="0" smtClean="0"/>
              <a:t>Mothers who are seen to refuse to accept judicial decisions face loss of residence and contact with their children. Two recent examples:</a:t>
            </a:r>
            <a:endParaRPr lang="en-AU" dirty="0"/>
          </a:p>
        </p:txBody>
      </p:sp>
    </p:spTree>
    <p:extLst>
      <p:ext uri="{BB962C8B-B14F-4D97-AF65-F5344CB8AC3E}">
        <p14:creationId xmlns:p14="http://schemas.microsoft.com/office/powerpoint/2010/main" val="2963516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1884</TotalTime>
  <Words>4692</Words>
  <Application>Microsoft Office PowerPoint</Application>
  <PresentationFormat>On-screen Show (4:3)</PresentationFormat>
  <Paragraphs>152</Paragraphs>
  <Slides>27</Slides>
  <Notes>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Flawed Family Law: Failing Sexually Abused Children</vt:lpstr>
      <vt:lpstr>Overview</vt:lpstr>
      <vt:lpstr>A Failing System</vt:lpstr>
      <vt:lpstr>Australia’s family law system</vt:lpstr>
      <vt:lpstr>Child Sexual Abuse &amp; Legal Systems</vt:lpstr>
      <vt:lpstr>High Court decision in Briginshaw v Briginshaw (1938) 60 CLR 336, where Justice Dixon said:</vt:lpstr>
      <vt:lpstr>Most CSA Allegations Are Rejected</vt:lpstr>
      <vt:lpstr>M and M (1988) 166 CLR 69.</vt:lpstr>
      <vt:lpstr>Family Law Pattern in CSA Cases</vt:lpstr>
      <vt:lpstr>Morcombe &amp; Preston FamCA 165 (5 March 2010)  http://www.austlii.edu.au/au/cases/cth/FamCA/2010/165.html</vt:lpstr>
      <vt:lpstr>Scrutiny of Mother</vt:lpstr>
      <vt:lpstr>Judgement of Mother</vt:lpstr>
      <vt:lpstr>Scrutiny of Father</vt:lpstr>
      <vt:lpstr>Ganley &amp; Ganley FamCA 641(22 July 2009) http://www.austlii.edu.au/au/cases/cth/FamCA/2009/641.html </vt:lpstr>
      <vt:lpstr>Judicial View of Father</vt:lpstr>
      <vt:lpstr>Child’s relationship to father</vt:lpstr>
      <vt:lpstr>Enmeshed &amp; Frustrating Mother</vt:lpstr>
      <vt:lpstr>Managing Child Contact with Known Child Sex Offenders</vt:lpstr>
      <vt:lpstr>15 March 2012 Herald Sun</vt:lpstr>
      <vt:lpstr>Robins  &amp; Ruddock [2010] FamCA 35 (22 January 2010); http://www.austlii.edu.au/au/cases/cth/FamCA/2010/35.html</vt:lpstr>
      <vt:lpstr>Child’s views</vt:lpstr>
      <vt:lpstr>Contact Orders</vt:lpstr>
      <vt:lpstr>CSA Myths Underpinning Judgements </vt:lpstr>
      <vt:lpstr>More CSA Myths</vt:lpstr>
      <vt:lpstr>More CSA Myths</vt:lpstr>
      <vt:lpstr>No Happy Endings</vt:lpstr>
      <vt:lpstr>References</vt:lpstr>
    </vt:vector>
  </TitlesOfParts>
  <Company>University of South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Concerning Cases: Shared Parenting Trumps Child Safety</dc:title>
  <dc:creator>University of South Australia</dc:creator>
  <cp:lastModifiedBy>University of South Australia</cp:lastModifiedBy>
  <cp:revision>43</cp:revision>
  <dcterms:created xsi:type="dcterms:W3CDTF">2012-04-23T05:25:47Z</dcterms:created>
  <dcterms:modified xsi:type="dcterms:W3CDTF">2012-07-24T07:15:52Z</dcterms:modified>
</cp:coreProperties>
</file>